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5"/>
  </p:handoutMasterIdLst>
  <p:sldIdLst>
    <p:sldId id="256" r:id="rId2"/>
    <p:sldId id="260" r:id="rId3"/>
    <p:sldId id="261" r:id="rId4"/>
    <p:sldId id="262" r:id="rId5"/>
    <p:sldId id="263" r:id="rId6"/>
    <p:sldId id="264" r:id="rId7"/>
    <p:sldId id="265" r:id="rId8"/>
    <p:sldId id="266" r:id="rId9"/>
    <p:sldId id="270" r:id="rId10"/>
    <p:sldId id="274" r:id="rId11"/>
    <p:sldId id="276" r:id="rId12"/>
    <p:sldId id="277" r:id="rId13"/>
    <p:sldId id="275" r:id="rId14"/>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8A69A2A-BD24-4CE8-A2E9-2C3A392A2C42}" type="datetimeFigureOut">
              <a:rPr lang="it-IT" smtClean="0"/>
              <a:t>05/09/2014</a:t>
            </a:fld>
            <a:endParaRPr lang="it-IT"/>
          </a:p>
        </p:txBody>
      </p:sp>
      <p:sp>
        <p:nvSpPr>
          <p:cNvPr id="4" name="Segnaposto piè di pagina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D8E8C2E-CF9D-47D6-8B26-92B6A926761D}" type="slidenum">
              <a:rPr lang="it-IT" smtClean="0"/>
              <a:t>‹N›</a:t>
            </a:fld>
            <a:endParaRPr lang="it-IT"/>
          </a:p>
        </p:txBody>
      </p:sp>
    </p:spTree>
    <p:extLst>
      <p:ext uri="{BB962C8B-B14F-4D97-AF65-F5344CB8AC3E}">
        <p14:creationId xmlns:p14="http://schemas.microsoft.com/office/powerpoint/2010/main" val="53492824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t>05/09/2014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05/09/2014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05/09/2014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05/09/2014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7F49D355-16BD-4E45-BD9A-5EA878CF7CBD}" type="datetimeFigureOut">
              <a:rPr lang="it-IT" smtClean="0"/>
              <a:t>05/09/2014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7F49D355-16BD-4E45-BD9A-5EA878CF7CBD}" type="datetimeFigureOut">
              <a:rPr lang="it-IT" smtClean="0"/>
              <a:t>05/09/2014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Date Placeholder 6"/>
          <p:cNvSpPr>
            <a:spLocks noGrp="1"/>
          </p:cNvSpPr>
          <p:nvPr>
            <p:ph type="dt" sz="half" idx="10"/>
          </p:nvPr>
        </p:nvSpPr>
        <p:spPr/>
        <p:txBody>
          <a:bodyPr/>
          <a:lstStyle/>
          <a:p>
            <a:fld id="{7F49D355-16BD-4E45-BD9A-5EA878CF7CBD}" type="datetimeFigureOut">
              <a:rPr lang="it-IT" smtClean="0"/>
              <a:t>05/09/2014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7F49D355-16BD-4E45-BD9A-5EA878CF7CBD}" type="datetimeFigureOut">
              <a:rPr lang="it-IT" smtClean="0"/>
              <a:t>05/09/2014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9D355-16BD-4E45-BD9A-5EA878CF7CBD}" type="datetimeFigureOut">
              <a:rPr lang="it-IT" smtClean="0"/>
              <a:t>05/09/2014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t>05/09/2014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
        <p:nvSpPr>
          <p:cNvPr id="9" name="Content Placeholder 8"/>
          <p:cNvSpPr>
            <a:spLocks noGrp="1"/>
          </p:cNvSpPr>
          <p:nvPr>
            <p:ph sz="quarter" idx="13"/>
          </p:nvPr>
        </p:nvSpPr>
        <p:spPr>
          <a:xfrm>
            <a:off x="304800" y="381000"/>
            <a:ext cx="7772400" cy="494284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it-IT" smtClean="0"/>
              <a:t>Fare clic per modificare lo stile del titolo</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8" name="Date Placeholder 7"/>
          <p:cNvSpPr>
            <a:spLocks noGrp="1"/>
          </p:cNvSpPr>
          <p:nvPr>
            <p:ph type="dt" sz="half" idx="10"/>
          </p:nvPr>
        </p:nvSpPr>
        <p:spPr/>
        <p:txBody>
          <a:bodyPr/>
          <a:lstStyle/>
          <a:p>
            <a:fld id="{7F49D355-16BD-4E45-BD9A-5EA878CF7CBD}" type="datetimeFigureOut">
              <a:rPr lang="it-IT" smtClean="0"/>
              <a:t>05/09/2014</a:t>
            </a:fld>
            <a:endParaRPr lang="it-IT"/>
          </a:p>
        </p:txBody>
      </p:sp>
      <p:sp>
        <p:nvSpPr>
          <p:cNvPr id="9" name="Slide Number Placeholder 8"/>
          <p:cNvSpPr>
            <a:spLocks noGrp="1"/>
          </p:cNvSpPr>
          <p:nvPr>
            <p:ph type="sldNum" sz="quarter" idx="11"/>
          </p:nvPr>
        </p:nvSpPr>
        <p:spPr/>
        <p:txBody>
          <a:bodyPr/>
          <a:lstStyle/>
          <a:p>
            <a:fld id="{E7A41E1B-4F70-4964-A407-84C68BE8251C}" type="slidenum">
              <a:rPr lang="it-IT" smtClean="0"/>
              <a:t>‹N›</a:t>
            </a:fld>
            <a:endParaRPr lang="it-IT"/>
          </a:p>
        </p:txBody>
      </p:sp>
      <p:sp>
        <p:nvSpPr>
          <p:cNvPr id="10" name="Footer Placeholder 9"/>
          <p:cNvSpPr>
            <a:spLocks noGrp="1"/>
          </p:cNvSpPr>
          <p:nvPr>
            <p:ph type="ftr" sz="quarter" idx="12"/>
          </p:nvPr>
        </p:nvSpPr>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7A41E1B-4F70-4964-A407-84C68BE8251C}" type="slidenum">
              <a:rPr lang="it-IT" smtClean="0"/>
              <a:t>‹N›</a:t>
            </a:fld>
            <a:endParaRPr lang="it-IT"/>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it-IT"/>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F49D355-16BD-4E45-BD9A-5EA878CF7CBD}" type="datetimeFigureOut">
              <a:rPr lang="it-IT" smtClean="0"/>
              <a:t>05/09/2014</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Autofit/>
          </a:bodyPr>
          <a:lstStyle/>
          <a:p>
            <a:r>
              <a:rPr lang="it-IT" sz="4800" dirty="0" smtClean="0"/>
              <a:t>Il Tecnico di Istruzione e Formazione professionale: </a:t>
            </a:r>
            <a:br>
              <a:rPr lang="it-IT" sz="4800" dirty="0" smtClean="0"/>
            </a:br>
            <a:r>
              <a:rPr lang="it-IT" sz="4800" dirty="0" smtClean="0"/>
              <a:t>un diploma europeo</a:t>
            </a:r>
            <a:endParaRPr lang="it-IT" sz="4800" dirty="0"/>
          </a:p>
        </p:txBody>
      </p:sp>
      <p:sp>
        <p:nvSpPr>
          <p:cNvPr id="3" name="Sottotitolo 2"/>
          <p:cNvSpPr>
            <a:spLocks noGrp="1"/>
          </p:cNvSpPr>
          <p:nvPr>
            <p:ph type="subTitle" idx="1"/>
          </p:nvPr>
        </p:nvSpPr>
        <p:spPr/>
        <p:txBody>
          <a:bodyPr/>
          <a:lstStyle/>
          <a:p>
            <a:endParaRPr lang="it-IT" dirty="0" smtClean="0"/>
          </a:p>
          <a:p>
            <a:r>
              <a:rPr lang="it-IT" sz="3200" dirty="0" smtClean="0"/>
              <a:t>Dario Nicoli</a:t>
            </a:r>
          </a:p>
          <a:p>
            <a:endParaRPr lang="it-IT" dirty="0"/>
          </a:p>
        </p:txBody>
      </p:sp>
    </p:spTree>
    <p:extLst>
      <p:ext uri="{BB962C8B-B14F-4D97-AF65-F5344CB8AC3E}">
        <p14:creationId xmlns:p14="http://schemas.microsoft.com/office/powerpoint/2010/main" val="3388182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57200" y="274638"/>
            <a:ext cx="7620000" cy="1143000"/>
          </a:xfrm>
        </p:spPr>
        <p:txBody>
          <a:bodyPr/>
          <a:lstStyle/>
          <a:p>
            <a:r>
              <a:rPr lang="it-IT" sz="3600" dirty="0" smtClean="0"/>
              <a:t>Una cultura popolare fondata sul lavoro come leva per il bene comune</a:t>
            </a:r>
            <a:endParaRPr lang="it-IT" sz="3600" dirty="0"/>
          </a:p>
        </p:txBody>
      </p:sp>
      <p:sp>
        <p:nvSpPr>
          <p:cNvPr id="5" name="Segnaposto contenuto 2"/>
          <p:cNvSpPr>
            <a:spLocks noGrp="1"/>
          </p:cNvSpPr>
          <p:nvPr>
            <p:ph idx="1"/>
          </p:nvPr>
        </p:nvSpPr>
        <p:spPr>
          <a:xfrm>
            <a:off x="457200" y="1600200"/>
            <a:ext cx="7620000" cy="4800600"/>
          </a:xfrm>
        </p:spPr>
        <p:txBody>
          <a:bodyPr>
            <a:normAutofit lnSpcReduction="10000"/>
          </a:bodyPr>
          <a:lstStyle/>
          <a:p>
            <a:r>
              <a:rPr lang="it-IT" dirty="0"/>
              <a:t>Il diploma di </a:t>
            </a:r>
            <a:r>
              <a:rPr lang="it-IT" dirty="0" err="1"/>
              <a:t>IeFp</a:t>
            </a:r>
            <a:r>
              <a:rPr lang="it-IT" dirty="0"/>
              <a:t> non vuole intellettualizzare la gioventù, ma fornire ad essa una formazione dal carattere autenticamente “popolare”, vale a dire significativa ed utile, riscontrabile nel reale, appresa secondo il metodo dell’ ”imparare facendo”. Con essa avviene un’integrazione più apprezzabile dai giovani tra la cultura degli assi culturali e quella professionale, in una prospettiva centrata sulla figura del cittadino coinvolto, autonomo e responsabile, il cui lavoro è concepito come cultura che riflette una visione della realtà ed un’etica ovvero un modo di agire in essa per </a:t>
            </a:r>
            <a:r>
              <a:rPr lang="it-IT" dirty="0" smtClean="0"/>
              <a:t>scopi </a:t>
            </a:r>
            <a:r>
              <a:rPr lang="it-IT" dirty="0"/>
              <a:t>buoni</a:t>
            </a:r>
            <a:r>
              <a:rPr lang="it-IT" dirty="0" smtClean="0"/>
              <a:t>.</a:t>
            </a:r>
          </a:p>
          <a:p>
            <a:r>
              <a:rPr lang="it-IT" dirty="0"/>
              <a:t>In tal modo, la natura di questi percorsi risulta decisamente lontana dal modello dell’addestramento: infatti, la solidità del bagaglio culturale fornito può consentire ai giovani diplomati, con un modulo integrativo successivo, di prepararsi agli esami per il diploma di stato per potersi inserire all’università.</a:t>
            </a:r>
          </a:p>
        </p:txBody>
      </p:sp>
    </p:spTree>
    <p:extLst>
      <p:ext uri="{BB962C8B-B14F-4D97-AF65-F5344CB8AC3E}">
        <p14:creationId xmlns:p14="http://schemas.microsoft.com/office/powerpoint/2010/main" val="1719868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L’architrave del Diploma</a:t>
            </a:r>
            <a:endParaRPr lang="it-IT" dirty="0"/>
          </a:p>
        </p:txBody>
      </p:sp>
      <p:sp>
        <p:nvSpPr>
          <p:cNvPr id="3" name="Segnaposto contenuto 2"/>
          <p:cNvSpPr>
            <a:spLocks noGrp="1"/>
          </p:cNvSpPr>
          <p:nvPr>
            <p:ph idx="1"/>
          </p:nvPr>
        </p:nvSpPr>
        <p:spPr/>
        <p:txBody>
          <a:bodyPr/>
          <a:lstStyle/>
          <a:p>
            <a:r>
              <a:rPr lang="it-IT" dirty="0" smtClean="0"/>
              <a:t>Finalizzazione al lavoro nella figura di tecnico</a:t>
            </a:r>
          </a:p>
          <a:p>
            <a:r>
              <a:rPr lang="it-IT" dirty="0" smtClean="0"/>
              <a:t>Carattere unitario della proposta , centrata sulla cultura del lavoro (tecnico)</a:t>
            </a:r>
          </a:p>
          <a:p>
            <a:r>
              <a:rPr lang="it-IT" dirty="0" smtClean="0"/>
              <a:t>Doppio codice culturale: utilità e gusto (non istruzione!) </a:t>
            </a:r>
          </a:p>
          <a:p>
            <a:r>
              <a:rPr lang="it-IT" dirty="0" smtClean="0"/>
              <a:t>Forte alleanza con le imprese</a:t>
            </a:r>
          </a:p>
          <a:p>
            <a:r>
              <a:rPr lang="it-IT" dirty="0" smtClean="0"/>
              <a:t>Sollecitazione delle risorse implicite degli allievi: desiderio di una solida identità, un progetto «consistente» di vita e di lavoro , desiderio di competenza, volontà di emulazione, orgoglio di cavarsela da soli, desiderio di fornire un servizio utile agli altri e di segnare il mondo con parte della propria anima</a:t>
            </a:r>
            <a:endParaRPr lang="it-IT" dirty="0"/>
          </a:p>
        </p:txBody>
      </p:sp>
    </p:spTree>
    <p:extLst>
      <p:ext uri="{BB962C8B-B14F-4D97-AF65-F5344CB8AC3E}">
        <p14:creationId xmlns:p14="http://schemas.microsoft.com/office/powerpoint/2010/main" val="657381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nodi metodologici</a:t>
            </a:r>
            <a:endParaRPr lang="it-IT" dirty="0"/>
          </a:p>
        </p:txBody>
      </p:sp>
      <p:sp>
        <p:nvSpPr>
          <p:cNvPr id="3" name="Segnaposto contenuto 2"/>
          <p:cNvSpPr>
            <a:spLocks noGrp="1"/>
          </p:cNvSpPr>
          <p:nvPr>
            <p:ph idx="1"/>
          </p:nvPr>
        </p:nvSpPr>
        <p:spPr/>
        <p:txBody>
          <a:bodyPr/>
          <a:lstStyle/>
          <a:p>
            <a:r>
              <a:rPr lang="it-IT" dirty="0" smtClean="0"/>
              <a:t>Piano formativo unitario per compiti di realtà (duplice ambiente: laboratorio e agorà)</a:t>
            </a:r>
          </a:p>
          <a:p>
            <a:r>
              <a:rPr lang="it-IT" dirty="0" smtClean="0"/>
              <a:t>Cooperazione tra formatori (comunità)</a:t>
            </a:r>
          </a:p>
          <a:p>
            <a:r>
              <a:rPr lang="it-IT" dirty="0" smtClean="0"/>
              <a:t>Alzare l’asticella: autonomia e responsabilità, gusto del sapere </a:t>
            </a:r>
          </a:p>
          <a:p>
            <a:r>
              <a:rPr lang="it-IT" dirty="0" smtClean="0"/>
              <a:t>Lavorare per gli altri: la realtà e le sue sfide-richieste</a:t>
            </a:r>
          </a:p>
          <a:p>
            <a:r>
              <a:rPr lang="it-IT" dirty="0" smtClean="0"/>
              <a:t>Il capolavoro come «dimostrazione di competenza»</a:t>
            </a:r>
          </a:p>
          <a:p>
            <a:r>
              <a:rPr lang="it-IT" dirty="0" smtClean="0"/>
              <a:t>Il dono alla comunità</a:t>
            </a:r>
          </a:p>
          <a:p>
            <a:r>
              <a:rPr lang="it-IT" dirty="0" smtClean="0"/>
              <a:t>Il </a:t>
            </a:r>
            <a:r>
              <a:rPr lang="it-IT" dirty="0"/>
              <a:t>progetto di vita e di </a:t>
            </a:r>
            <a:r>
              <a:rPr lang="it-IT" dirty="0" smtClean="0"/>
              <a:t>lavoro. </a:t>
            </a:r>
            <a:endParaRPr lang="it-IT" dirty="0"/>
          </a:p>
        </p:txBody>
      </p:sp>
    </p:spTree>
    <p:extLst>
      <p:ext uri="{BB962C8B-B14F-4D97-AF65-F5344CB8AC3E}">
        <p14:creationId xmlns:p14="http://schemas.microsoft.com/office/powerpoint/2010/main" val="3433398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Lavorare è un onore</a:t>
            </a:r>
            <a:endParaRPr lang="it-IT" sz="3600" dirty="0"/>
          </a:p>
        </p:txBody>
      </p:sp>
      <p:sp>
        <p:nvSpPr>
          <p:cNvPr id="3" name="Segnaposto contenuto 2"/>
          <p:cNvSpPr>
            <a:spLocks noGrp="1"/>
          </p:cNvSpPr>
          <p:nvPr>
            <p:ph idx="1"/>
          </p:nvPr>
        </p:nvSpPr>
        <p:spPr/>
        <p:txBody>
          <a:bodyPr>
            <a:normAutofit fontScale="92500" lnSpcReduction="20000"/>
          </a:bodyPr>
          <a:lstStyle/>
          <a:p>
            <a:pPr marL="114300" indent="0">
              <a:buNone/>
            </a:pPr>
            <a:r>
              <a:rPr lang="it-IT" dirty="0"/>
              <a:t>«Un tempo gli operai non erano servi. Lavoravano. Coltivavano un onore, assoluto, come si addice a un onore. La gamba di una sedia doveva essere ben fatta. Era naturale, era inteso. Era un primato. Non occorreva che fosse ben fatta per il salario, o in modo proporzionale al salario. Non doveva essere ben fatta per il padrone, né per gli intenditori, né per i clienti del padrone. Doveva essere ben fatta di per sé, in sé, nella sua stessa natura. Una tradizione venuta, risalita dal profondo della razza, una storia, un assoluto, un onore esigevano che quella gamba di sedia fosse ben fatta. E ogni parte della sedia fosse ben fatta. E ogni parte della sedia che non si vedeva era lavorata con la medesima perfezione delle parti che si vedevano. Secondo lo stesso principio delle cattedrali. E sono solo io - io ormai così imbastardito - a farla adesso tanto lunga. Per loro, in loro non c'era neppure l'ombra di una riflessione. Il lavoro stava là. Si lavorava bene. Non si trattava di essere visti o di non essere visti. Era il lavoro in sé che doveva essere ben fatto».  </a:t>
            </a:r>
          </a:p>
          <a:p>
            <a:pPr marL="114300" indent="0">
              <a:buNone/>
            </a:pPr>
            <a:r>
              <a:rPr lang="it-IT" i="1" dirty="0"/>
              <a:t>(Charles </a:t>
            </a:r>
            <a:r>
              <a:rPr lang="it-IT" i="1" dirty="0" err="1"/>
              <a:t>Péguy</a:t>
            </a:r>
            <a:r>
              <a:rPr lang="it-IT" i="1" dirty="0"/>
              <a:t>)</a:t>
            </a:r>
          </a:p>
          <a:p>
            <a:endParaRPr lang="it-IT" dirty="0"/>
          </a:p>
        </p:txBody>
      </p:sp>
    </p:spTree>
    <p:extLst>
      <p:ext uri="{BB962C8B-B14F-4D97-AF65-F5344CB8AC3E}">
        <p14:creationId xmlns:p14="http://schemas.microsoft.com/office/powerpoint/2010/main" val="1381568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Come formare il cittadino della società odierna?</a:t>
            </a:r>
            <a:endParaRPr lang="it-IT" sz="3600" dirty="0"/>
          </a:p>
        </p:txBody>
      </p:sp>
      <p:sp>
        <p:nvSpPr>
          <p:cNvPr id="3" name="Segnaposto contenuto 2"/>
          <p:cNvSpPr>
            <a:spLocks noGrp="1"/>
          </p:cNvSpPr>
          <p:nvPr>
            <p:ph idx="1"/>
          </p:nvPr>
        </p:nvSpPr>
        <p:spPr/>
        <p:txBody>
          <a:bodyPr/>
          <a:lstStyle/>
          <a:p>
            <a:r>
              <a:rPr lang="it-IT" dirty="0" smtClean="0"/>
              <a:t>Per formare il cittadino della società odierna occorre:</a:t>
            </a:r>
          </a:p>
          <a:p>
            <a:pPr marL="571500" indent="-457200">
              <a:buFont typeface="+mj-lt"/>
              <a:buAutoNum type="alphaLcParenR"/>
            </a:pPr>
            <a:r>
              <a:rPr lang="it-IT" dirty="0" smtClean="0"/>
              <a:t>La scelta del «sapere essenziale» superando l’enciclopedismo.</a:t>
            </a:r>
          </a:p>
          <a:p>
            <a:pPr marL="571500" indent="-457200">
              <a:buFont typeface="+mj-lt"/>
              <a:buAutoNum type="alphaLcParenR"/>
            </a:pPr>
            <a:r>
              <a:rPr lang="it-IT" dirty="0" smtClean="0"/>
              <a:t>Un approccio amichevole al sapere, mettendo in luce ciò che colpisce e ciò che serve davvero.</a:t>
            </a:r>
          </a:p>
          <a:p>
            <a:pPr marL="571500" indent="-457200">
              <a:buFont typeface="+mj-lt"/>
              <a:buAutoNum type="alphaLcParenR"/>
            </a:pPr>
            <a:r>
              <a:rPr lang="it-IT" dirty="0" smtClean="0"/>
              <a:t>Un metodo di studio attivo, per scoperta, mobilitando le capacità dei giovani, producendo «opere» dotate di valore.  </a:t>
            </a:r>
          </a:p>
          <a:p>
            <a:pPr marL="571500" indent="-457200">
              <a:buFont typeface="+mj-lt"/>
              <a:buAutoNum type="alphaLcParenR"/>
            </a:pPr>
            <a:r>
              <a:rPr lang="it-IT" dirty="0" smtClean="0"/>
              <a:t>Un legame positivo con la realtà e la capacità di insegnare attraverso compiti ed esperienze. </a:t>
            </a:r>
          </a:p>
          <a:p>
            <a:pPr marL="571500" indent="-457200">
              <a:buFont typeface="+mj-lt"/>
              <a:buAutoNum type="alphaLcParenR"/>
            </a:pPr>
            <a:r>
              <a:rPr lang="it-IT" dirty="0" smtClean="0"/>
              <a:t>Un rapporto circolare tra teoria e prassi. </a:t>
            </a:r>
          </a:p>
          <a:p>
            <a:pPr marL="571500" indent="-457200">
              <a:buFont typeface="+mj-lt"/>
              <a:buAutoNum type="alphaLcParenR"/>
            </a:pPr>
            <a:r>
              <a:rPr lang="it-IT" dirty="0" smtClean="0"/>
              <a:t>L’utilizzo intelligente delle nuove tecnologie.</a:t>
            </a:r>
          </a:p>
          <a:p>
            <a:pPr marL="571500" indent="-457200">
              <a:buFont typeface="+mj-lt"/>
              <a:buAutoNum type="alphaLcParenR"/>
            </a:pPr>
            <a:r>
              <a:rPr lang="it-IT" dirty="0" smtClean="0"/>
              <a:t>Lo stimolo alla riflessività ed alla soluzione dei problemi.</a:t>
            </a:r>
            <a:endParaRPr lang="it-IT" dirty="0"/>
          </a:p>
        </p:txBody>
      </p:sp>
    </p:spTree>
    <p:extLst>
      <p:ext uri="{BB962C8B-B14F-4D97-AF65-F5344CB8AC3E}">
        <p14:creationId xmlns:p14="http://schemas.microsoft.com/office/powerpoint/2010/main" val="3122010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La crisi economica mostra i limiti di un’istruzione astratta ed impersonale</a:t>
            </a:r>
            <a:endParaRPr lang="it-IT" sz="3600" dirty="0"/>
          </a:p>
        </p:txBody>
      </p:sp>
      <p:sp>
        <p:nvSpPr>
          <p:cNvPr id="3" name="Segnaposto contenuto 2"/>
          <p:cNvSpPr>
            <a:spLocks noGrp="1"/>
          </p:cNvSpPr>
          <p:nvPr>
            <p:ph idx="1"/>
          </p:nvPr>
        </p:nvSpPr>
        <p:spPr/>
        <p:txBody>
          <a:bodyPr>
            <a:normAutofit lnSpcReduction="10000"/>
          </a:bodyPr>
          <a:lstStyle/>
          <a:p>
            <a:r>
              <a:rPr lang="it-IT" dirty="0" smtClean="0"/>
              <a:t>La crisi economica sta mostrando i gravi limiti della scelta di prolungare i percorsi degli studi  moltiplicando le discipline, aumentando  il tono astratto degli insegnamenti a discapito del sapere acquisito tramite il fare. </a:t>
            </a:r>
          </a:p>
          <a:p>
            <a:r>
              <a:rPr lang="it-IT" dirty="0" smtClean="0"/>
              <a:t>La didattica </a:t>
            </a:r>
            <a:r>
              <a:rPr lang="it-IT" dirty="0"/>
              <a:t>per trasferimento (le lezioni teoriche) basata sulla docenza </a:t>
            </a:r>
            <a:r>
              <a:rPr lang="it-IT" dirty="0" smtClean="0"/>
              <a:t>frontale richiede </a:t>
            </a:r>
            <a:r>
              <a:rPr lang="it-IT" dirty="0"/>
              <a:t>alcune </a:t>
            </a:r>
            <a:r>
              <a:rPr lang="it-IT" dirty="0" smtClean="0"/>
              <a:t>condizioni : l’omogeneità </a:t>
            </a:r>
            <a:r>
              <a:rPr lang="it-IT" dirty="0"/>
              <a:t>della classe, la motivazione dei ragazzi, un tempo adeguato di lavoro domestico da parte degli studenti per poter assimilare individualmente il sapere. Tutto ciò è progressivamente venuto </a:t>
            </a:r>
            <a:r>
              <a:rPr lang="it-IT" dirty="0" smtClean="0"/>
              <a:t>meno: </a:t>
            </a:r>
            <a:r>
              <a:rPr lang="it-IT" dirty="0"/>
              <a:t>le classi sono oggi molto diversificate per etnia, lingua, cultura, motivazioni; lo studio a casa sta diminuendo anche nei licei, mentre negli istituti tecnici e professionali, dopo la riduzione delle ore settimanali da 38-40 a 32, non si è potuto quasi mai </a:t>
            </a:r>
            <a:r>
              <a:rPr lang="it-IT" dirty="0" smtClean="0"/>
              <a:t>affermare.</a:t>
            </a:r>
            <a:endParaRPr lang="it-IT" dirty="0"/>
          </a:p>
        </p:txBody>
      </p:sp>
    </p:spTree>
    <p:extLst>
      <p:ext uri="{BB962C8B-B14F-4D97-AF65-F5344CB8AC3E}">
        <p14:creationId xmlns:p14="http://schemas.microsoft.com/office/powerpoint/2010/main" val="3558644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Il Diploma di tecnico </a:t>
            </a:r>
            <a:r>
              <a:rPr lang="it-IT" sz="3600" dirty="0" err="1" smtClean="0"/>
              <a:t>IeFP</a:t>
            </a:r>
            <a:endParaRPr lang="it-IT" sz="3600" dirty="0"/>
          </a:p>
        </p:txBody>
      </p:sp>
      <p:sp>
        <p:nvSpPr>
          <p:cNvPr id="3" name="Segnaposto contenuto 2"/>
          <p:cNvSpPr>
            <a:spLocks noGrp="1"/>
          </p:cNvSpPr>
          <p:nvPr>
            <p:ph idx="1"/>
          </p:nvPr>
        </p:nvSpPr>
        <p:spPr/>
        <p:txBody>
          <a:bodyPr>
            <a:normAutofit lnSpcReduction="10000"/>
          </a:bodyPr>
          <a:lstStyle/>
          <a:p>
            <a:r>
              <a:rPr lang="it-IT" dirty="0"/>
              <a:t>La legge 53/03 ha delineato un’offerta formativa equivalente tra il percorso dell’Istruzione e quello dell’Istruzione e Formazione professionale; quest’ultima prevede, oltre alla qualifica triennale, un successivo quarto anno finalizzato al conseguimento del diploma Professionale di Tecnico, un vero e proprio titolo di studio che consente l’inserimento lavorativo nelle funzioni di tecnico, oltre alla possibilità di proseguire gli studi nel terzo livello dell’Istruzione e Formazione Tecnica Superiore (IFTS)  per conseguire una specializzazione. </a:t>
            </a:r>
            <a:endParaRPr lang="it-IT" dirty="0" smtClean="0"/>
          </a:p>
          <a:p>
            <a:r>
              <a:rPr lang="it-IT" dirty="0"/>
              <a:t>Si tratta di un’esperienza già attiva da alcuni anni, diffusa in contesti territoriali vivaci dal punto di vista del sistema formativo, normata dalla Conferenza Stato Regioni nel 27 luglio 2011 con propri standard formativi riferiti </a:t>
            </a:r>
            <a:r>
              <a:rPr lang="it-IT" dirty="0" smtClean="0"/>
              <a:t>a </a:t>
            </a:r>
            <a:r>
              <a:rPr lang="it-IT" dirty="0"/>
              <a:t>21 figure di </a:t>
            </a:r>
            <a:r>
              <a:rPr lang="it-IT" dirty="0" smtClean="0"/>
              <a:t>tecnico.</a:t>
            </a:r>
            <a:endParaRPr lang="it-IT" dirty="0"/>
          </a:p>
        </p:txBody>
      </p:sp>
    </p:spTree>
    <p:extLst>
      <p:ext uri="{BB962C8B-B14F-4D97-AF65-F5344CB8AC3E}">
        <p14:creationId xmlns:p14="http://schemas.microsoft.com/office/powerpoint/2010/main" val="842961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Un diploma europeo in espansione  </a:t>
            </a:r>
            <a:endParaRPr lang="it-IT" sz="3600" dirty="0"/>
          </a:p>
        </p:txBody>
      </p:sp>
      <p:sp>
        <p:nvSpPr>
          <p:cNvPr id="3" name="Segnaposto contenuto 2"/>
          <p:cNvSpPr>
            <a:spLocks noGrp="1"/>
          </p:cNvSpPr>
          <p:nvPr>
            <p:ph idx="1"/>
          </p:nvPr>
        </p:nvSpPr>
        <p:spPr/>
        <p:txBody>
          <a:bodyPr>
            <a:normAutofit fontScale="92500"/>
          </a:bodyPr>
          <a:lstStyle/>
          <a:p>
            <a:r>
              <a:rPr lang="it-IT" dirty="0"/>
              <a:t>Il diploma di </a:t>
            </a:r>
            <a:r>
              <a:rPr lang="it-IT" dirty="0" err="1" smtClean="0"/>
              <a:t>IeFP</a:t>
            </a:r>
            <a:r>
              <a:rPr lang="it-IT" dirty="0" smtClean="0"/>
              <a:t> è un titolo di </a:t>
            </a:r>
            <a:r>
              <a:rPr lang="it-IT" dirty="0"/>
              <a:t>validità nazionale, corrispondente al IV livello </a:t>
            </a:r>
            <a:r>
              <a:rPr lang="it-IT" dirty="0" smtClean="0"/>
              <a:t>europeo. Il diplomato è una persona </a:t>
            </a:r>
            <a:r>
              <a:rPr lang="it-IT" dirty="0"/>
              <a:t>dotata di una buona cultura tecnica, in grado di intervenire nei processi di lavoro con competenze non solo operative in relazione ai processi, ma anche di programmazione, coordinamento e verifica, sapendo assumere gradi soddisfacenti di autonomia e responsabilità, in relazione con i responsabili delle unità operative in cui operano. </a:t>
            </a:r>
            <a:endParaRPr lang="it-IT" dirty="0" smtClean="0"/>
          </a:p>
          <a:p>
            <a:r>
              <a:rPr lang="it-IT" dirty="0"/>
              <a:t>Gli iscritti </a:t>
            </a:r>
            <a:r>
              <a:rPr lang="it-IT" dirty="0" smtClean="0"/>
              <a:t>ai corsi nel </a:t>
            </a:r>
            <a:r>
              <a:rPr lang="it-IT" dirty="0"/>
              <a:t>2012/13 </a:t>
            </a:r>
            <a:r>
              <a:rPr lang="it-IT" dirty="0" smtClean="0"/>
              <a:t>sono 9.471 e sono cresciuti in un anno del </a:t>
            </a:r>
            <a:r>
              <a:rPr lang="it-IT" dirty="0"/>
              <a:t>26,8</a:t>
            </a:r>
            <a:r>
              <a:rPr lang="it-IT" dirty="0" smtClean="0"/>
              <a:t>%. </a:t>
            </a:r>
            <a:r>
              <a:rPr lang="it-IT" dirty="0"/>
              <a:t>Il modello, già presente in Lombardia, Trento, Bolzano e Liguria, era vigente dall’anno formativo 2011/12 anche in Piemonte e Sicilia. Da quest’anno è stato esteso al Friuli-Venezia Giulia, con 59 unità. Il 57% di tutti gli iscritti al IV anno si trova in Lombardia e il 24% in Sicilia.</a:t>
            </a:r>
          </a:p>
          <a:p>
            <a:r>
              <a:rPr lang="it-IT" dirty="0" smtClean="0"/>
              <a:t>Gli iscritti frequentano </a:t>
            </a:r>
            <a:r>
              <a:rPr lang="it-IT" dirty="0"/>
              <a:t>nella quasi totalità le istituzioni formative, coprendo l’86,4% del totale</a:t>
            </a:r>
            <a:r>
              <a:rPr lang="it-IT" dirty="0" smtClean="0"/>
              <a:t>.</a:t>
            </a:r>
            <a:endParaRPr lang="it-IT" dirty="0"/>
          </a:p>
        </p:txBody>
      </p:sp>
    </p:spTree>
    <p:extLst>
      <p:ext uri="{BB962C8B-B14F-4D97-AF65-F5344CB8AC3E}">
        <p14:creationId xmlns:p14="http://schemas.microsoft.com/office/powerpoint/2010/main" val="2153575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Distribuzione degli allievi del IV anno </a:t>
            </a:r>
            <a:r>
              <a:rPr lang="it-IT" sz="3600" dirty="0" err="1" smtClean="0"/>
              <a:t>IeFP</a:t>
            </a:r>
            <a:endParaRPr lang="it-IT" sz="3600" dirty="0"/>
          </a:p>
        </p:txBody>
      </p:sp>
      <p:graphicFrame>
        <p:nvGraphicFramePr>
          <p:cNvPr id="6" name="Oggetto 5"/>
          <p:cNvGraphicFramePr>
            <a:graphicFrameLocks noChangeAspect="1"/>
          </p:cNvGraphicFramePr>
          <p:nvPr>
            <p:extLst>
              <p:ext uri="{D42A27DB-BD31-4B8C-83A1-F6EECF244321}">
                <p14:modId xmlns:p14="http://schemas.microsoft.com/office/powerpoint/2010/main" val="3555409363"/>
              </p:ext>
            </p:extLst>
          </p:nvPr>
        </p:nvGraphicFramePr>
        <p:xfrm>
          <a:off x="467544" y="2132856"/>
          <a:ext cx="7560840" cy="3312368"/>
        </p:xfrm>
        <a:graphic>
          <a:graphicData uri="http://schemas.openxmlformats.org/presentationml/2006/ole">
            <mc:AlternateContent xmlns:mc="http://schemas.openxmlformats.org/markup-compatibility/2006">
              <mc:Choice xmlns:v="urn:schemas-microsoft-com:vml" Requires="v">
                <p:oleObj spid="_x0000_s3093" name="Documento" r:id="rId3" imgW="6248343" imgH="1844337" progId="Word.Document.12">
                  <p:embed/>
                </p:oleObj>
              </mc:Choice>
              <mc:Fallback>
                <p:oleObj name="Documento" r:id="rId3" imgW="6248343" imgH="1844337" progId="Word.Document.12">
                  <p:embed/>
                  <p:pic>
                    <p:nvPicPr>
                      <p:cNvPr id="0" name=""/>
                      <p:cNvPicPr/>
                      <p:nvPr/>
                    </p:nvPicPr>
                    <p:blipFill>
                      <a:blip r:embed="rId4"/>
                      <a:stretch>
                        <a:fillRect/>
                      </a:stretch>
                    </p:blipFill>
                    <p:spPr>
                      <a:xfrm>
                        <a:off x="467544" y="2132856"/>
                        <a:ext cx="7560840" cy="3312368"/>
                      </a:xfrm>
                      <a:prstGeom prst="rect">
                        <a:avLst/>
                      </a:prstGeom>
                      <a:ln>
                        <a:solidFill>
                          <a:schemeClr val="tx1"/>
                        </a:solidFill>
                      </a:ln>
                    </p:spPr>
                  </p:pic>
                </p:oleObj>
              </mc:Fallback>
            </mc:AlternateContent>
          </a:graphicData>
        </a:graphic>
      </p:graphicFrame>
    </p:spTree>
    <p:extLst>
      <p:ext uri="{BB962C8B-B14F-4D97-AF65-F5344CB8AC3E}">
        <p14:creationId xmlns:p14="http://schemas.microsoft.com/office/powerpoint/2010/main" val="4192931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La metodologia </a:t>
            </a:r>
            <a:r>
              <a:rPr lang="it-IT" sz="3600" dirty="0" err="1" smtClean="0"/>
              <a:t>IeFP</a:t>
            </a:r>
            <a:endParaRPr lang="it-IT" sz="3600" dirty="0"/>
          </a:p>
        </p:txBody>
      </p:sp>
      <p:sp>
        <p:nvSpPr>
          <p:cNvPr id="3" name="Segnaposto contenuto 2"/>
          <p:cNvSpPr>
            <a:spLocks noGrp="1"/>
          </p:cNvSpPr>
          <p:nvPr>
            <p:ph idx="1"/>
          </p:nvPr>
        </p:nvSpPr>
        <p:spPr/>
        <p:txBody>
          <a:bodyPr>
            <a:normAutofit/>
          </a:bodyPr>
          <a:lstStyle/>
          <a:p>
            <a:r>
              <a:rPr lang="it-IT" dirty="0" smtClean="0"/>
              <a:t>Il </a:t>
            </a:r>
            <a:r>
              <a:rPr lang="it-IT" dirty="0"/>
              <a:t>percorso formativo è costituito dalla sequenza delle esperienze che sollecitano il coinvolgimento dell’allievo e quindi ne mobilitano le risorse intrinseche. Nel momento in cui assolvono a compiti reali e significativi e risolvono i problemi, tesi a risultati utili e significativi, gli studenti fanno esperienza personale del sapere, quella che rimane come bagaglio e padronanza reale.  </a:t>
            </a:r>
          </a:p>
          <a:p>
            <a:r>
              <a:rPr lang="it-IT" dirty="0"/>
              <a:t>Il lavoro costituisce l’occasione per fare esperienza del mondo in senso pienamente culturale; ma l’agire umano appare nel suo giusto valore se la persona si alimenta anche con la contemplazione, la poesia e l’arte</a:t>
            </a:r>
            <a:r>
              <a:rPr lang="it-IT" dirty="0" smtClean="0"/>
              <a:t>.</a:t>
            </a:r>
          </a:p>
          <a:p>
            <a:endParaRPr lang="it-IT" dirty="0"/>
          </a:p>
        </p:txBody>
      </p:sp>
    </p:spTree>
    <p:extLst>
      <p:ext uri="{BB962C8B-B14F-4D97-AF65-F5344CB8AC3E}">
        <p14:creationId xmlns:p14="http://schemas.microsoft.com/office/powerpoint/2010/main" val="2347839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Gli esiti formativi e lavorativi </a:t>
            </a:r>
            <a:endParaRPr lang="it-IT" sz="3600" dirty="0"/>
          </a:p>
        </p:txBody>
      </p:sp>
      <p:sp>
        <p:nvSpPr>
          <p:cNvPr id="3" name="Segnaposto contenuto 2"/>
          <p:cNvSpPr>
            <a:spLocks noGrp="1"/>
          </p:cNvSpPr>
          <p:nvPr>
            <p:ph idx="1"/>
          </p:nvPr>
        </p:nvSpPr>
        <p:spPr>
          <a:xfrm>
            <a:off x="457200" y="1412776"/>
            <a:ext cx="7620000" cy="4988024"/>
          </a:xfrm>
        </p:spPr>
        <p:txBody>
          <a:bodyPr>
            <a:noAutofit/>
          </a:bodyPr>
          <a:lstStyle/>
          <a:p>
            <a:pPr marL="114300" indent="0">
              <a:buNone/>
            </a:pPr>
            <a:r>
              <a:rPr lang="it-IT" sz="2000" dirty="0"/>
              <a:t>Il diploma </a:t>
            </a:r>
            <a:r>
              <a:rPr lang="it-IT" sz="2000" dirty="0" err="1" smtClean="0"/>
              <a:t>IeFP</a:t>
            </a:r>
            <a:r>
              <a:rPr lang="it-IT" sz="2000" dirty="0" smtClean="0"/>
              <a:t> evidenzia:</a:t>
            </a:r>
            <a:endParaRPr lang="it-IT" sz="2000" dirty="0"/>
          </a:p>
          <a:p>
            <a:r>
              <a:rPr lang="it-IT" sz="2000" dirty="0" smtClean="0"/>
              <a:t>un </a:t>
            </a:r>
            <a:r>
              <a:rPr lang="it-IT" sz="2000" dirty="0"/>
              <a:t>tasso di dispersione formativa dimezzato rispetto a quello degli istituti professionali;</a:t>
            </a:r>
          </a:p>
          <a:p>
            <a:r>
              <a:rPr lang="it-IT" sz="2000" dirty="0" smtClean="0"/>
              <a:t>una </a:t>
            </a:r>
            <a:r>
              <a:rPr lang="it-IT" sz="2000" dirty="0"/>
              <a:t>maggiore rapidità di inserimento ed una più elevata presenza di occupazioni coerenti. </a:t>
            </a:r>
          </a:p>
          <a:p>
            <a:pPr marL="114300" indent="0">
              <a:buNone/>
            </a:pPr>
            <a:r>
              <a:rPr lang="it-IT" sz="2000" dirty="0" smtClean="0"/>
              <a:t>È una </a:t>
            </a:r>
            <a:r>
              <a:rPr lang="it-IT" sz="2000" dirty="0"/>
              <a:t>proposta formativa attraente ed insieme dotata di valore professionale. </a:t>
            </a:r>
            <a:endParaRPr lang="it-IT" sz="2000" dirty="0" smtClean="0"/>
          </a:p>
          <a:p>
            <a:pPr marL="114300" indent="0">
              <a:buNone/>
            </a:pPr>
            <a:r>
              <a:rPr lang="it-IT" sz="2000" dirty="0" smtClean="0"/>
              <a:t>Il </a:t>
            </a:r>
            <a:r>
              <a:rPr lang="it-IT" sz="2000" dirty="0"/>
              <a:t>monitoraggio </a:t>
            </a:r>
            <a:r>
              <a:rPr lang="it-IT" sz="2000" dirty="0" err="1" smtClean="0"/>
              <a:t>Isfol</a:t>
            </a:r>
            <a:r>
              <a:rPr lang="it-IT" sz="2000" dirty="0" smtClean="0"/>
              <a:t> </a:t>
            </a:r>
            <a:r>
              <a:rPr lang="it-IT" sz="2000" dirty="0"/>
              <a:t>mostra </a:t>
            </a:r>
            <a:r>
              <a:rPr lang="it-IT" sz="2000" dirty="0" smtClean="0"/>
              <a:t>percorsi con </a:t>
            </a:r>
            <a:r>
              <a:rPr lang="it-IT" sz="2000" dirty="0"/>
              <a:t>metodologie </a:t>
            </a:r>
            <a:r>
              <a:rPr lang="it-IT" sz="2000" dirty="0" smtClean="0"/>
              <a:t>attive</a:t>
            </a:r>
            <a:r>
              <a:rPr lang="it-IT" sz="2000" dirty="0"/>
              <a:t>, laboratori e stage ben organizzati in grado di formare diplomati dotati di </a:t>
            </a:r>
            <a:r>
              <a:rPr lang="it-IT" sz="2000" dirty="0" smtClean="0"/>
              <a:t>professionalità </a:t>
            </a:r>
            <a:r>
              <a:rPr lang="it-IT" sz="2000" dirty="0"/>
              <a:t>tale da permettere loro di inserirsi agevolmente nel mondo del lavoro. </a:t>
            </a:r>
            <a:r>
              <a:rPr lang="it-IT" sz="2000" dirty="0" smtClean="0"/>
              <a:t>Pochi </a:t>
            </a:r>
            <a:r>
              <a:rPr lang="it-IT" sz="2000" dirty="0"/>
              <a:t>sono i giovani sotto inquadrati, a differenza di quanto accade per diplomati e laureati dei percorsi dell’istruzione.</a:t>
            </a:r>
          </a:p>
          <a:p>
            <a:pPr marL="114300" indent="0">
              <a:buNone/>
            </a:pPr>
            <a:r>
              <a:rPr lang="it-IT" sz="2000" dirty="0" smtClean="0"/>
              <a:t>Si </a:t>
            </a:r>
            <a:r>
              <a:rPr lang="it-IT" sz="2000" dirty="0"/>
              <a:t>tratta di una formazione non “full stop” vale a dire rinchiusa nella fase iniziale della vita, ma aperta alla continuazione del cammino di apprendimento </a:t>
            </a:r>
            <a:r>
              <a:rPr lang="it-IT" sz="2000" dirty="0" smtClean="0"/>
              <a:t>verso a </a:t>
            </a:r>
            <a:r>
              <a:rPr lang="it-IT" sz="2000" dirty="0"/>
              <a:t>formazione tecnica superiore. </a:t>
            </a:r>
          </a:p>
        </p:txBody>
      </p:sp>
    </p:spTree>
    <p:extLst>
      <p:ext uri="{BB962C8B-B14F-4D97-AF65-F5344CB8AC3E}">
        <p14:creationId xmlns:p14="http://schemas.microsoft.com/office/powerpoint/2010/main" val="2158315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Gradimenti </a:t>
            </a:r>
            <a:endParaRPr lang="it-IT" sz="3600" dirty="0"/>
          </a:p>
        </p:txBody>
      </p:sp>
      <p:sp>
        <p:nvSpPr>
          <p:cNvPr id="3" name="Segnaposto contenuto 2"/>
          <p:cNvSpPr>
            <a:spLocks noGrp="1"/>
          </p:cNvSpPr>
          <p:nvPr>
            <p:ph idx="1"/>
          </p:nvPr>
        </p:nvSpPr>
        <p:spPr/>
        <p:txBody>
          <a:bodyPr/>
          <a:lstStyle/>
          <a:p>
            <a:r>
              <a:rPr lang="it-IT" dirty="0"/>
              <a:t>Dalla rilevazione circa i gradimenti dei vari attori </a:t>
            </a:r>
            <a:r>
              <a:rPr lang="it-IT" dirty="0" smtClean="0"/>
              <a:t>(da 0 a 4) emerge </a:t>
            </a:r>
            <a:r>
              <a:rPr lang="it-IT" dirty="0"/>
              <a:t>un giudizio pienamente positivo dell’esperienza, che viene apprezzata soprattutto nel trinomio preparazione professionale-valore formativo-valore di inserimento lavorativo. </a:t>
            </a:r>
            <a:endParaRPr lang="it-IT" dirty="0" smtClean="0"/>
          </a:p>
          <a:p>
            <a:endParaRPr lang="it-IT" dirty="0"/>
          </a:p>
        </p:txBody>
      </p:sp>
      <p:graphicFrame>
        <p:nvGraphicFramePr>
          <p:cNvPr id="4" name="Tabella 3"/>
          <p:cNvGraphicFramePr>
            <a:graphicFrameLocks noGrp="1"/>
          </p:cNvGraphicFramePr>
          <p:nvPr>
            <p:extLst>
              <p:ext uri="{D42A27DB-BD31-4B8C-83A1-F6EECF244321}">
                <p14:modId xmlns:p14="http://schemas.microsoft.com/office/powerpoint/2010/main" val="272866049"/>
              </p:ext>
            </p:extLst>
          </p:nvPr>
        </p:nvGraphicFramePr>
        <p:xfrm>
          <a:off x="971600" y="3501008"/>
          <a:ext cx="6768752" cy="2543621"/>
        </p:xfrm>
        <a:graphic>
          <a:graphicData uri="http://schemas.openxmlformats.org/drawingml/2006/table">
            <a:tbl>
              <a:tblPr firstRow="1" firstCol="1" bandRow="1">
                <a:tableStyleId>{5C22544A-7EE6-4342-B048-85BDC9FD1C3A}</a:tableStyleId>
              </a:tblPr>
              <a:tblGrid>
                <a:gridCol w="2884854"/>
                <a:gridCol w="1941949"/>
                <a:gridCol w="1941949"/>
              </a:tblGrid>
              <a:tr h="861125">
                <a:tc>
                  <a:txBody>
                    <a:bodyPr/>
                    <a:lstStyle/>
                    <a:p>
                      <a:pPr algn="ctr">
                        <a:lnSpc>
                          <a:spcPct val="115000"/>
                        </a:lnSpc>
                        <a:spcAft>
                          <a:spcPts val="0"/>
                        </a:spcAft>
                      </a:pPr>
                      <a:r>
                        <a:rPr lang="it-IT" sz="2400" cap="small" dirty="0">
                          <a:effectLst/>
                        </a:rPr>
                        <a:t>Attori</a:t>
                      </a:r>
                      <a:endParaRPr lang="it-IT" sz="2400" dirty="0">
                        <a:effectLst/>
                        <a:latin typeface="Times New Roman"/>
                        <a:ea typeface="Calibri"/>
                      </a:endParaRPr>
                    </a:p>
                  </a:txBody>
                  <a:tcPr marL="68580" marR="68580" marT="0" marB="0"/>
                </a:tc>
                <a:tc>
                  <a:txBody>
                    <a:bodyPr/>
                    <a:lstStyle/>
                    <a:p>
                      <a:pPr algn="ctr">
                        <a:lnSpc>
                          <a:spcPct val="115000"/>
                        </a:lnSpc>
                        <a:spcAft>
                          <a:spcPts val="0"/>
                        </a:spcAft>
                      </a:pPr>
                      <a:r>
                        <a:rPr lang="it-IT" sz="2400" cap="small" dirty="0">
                          <a:effectLst/>
                        </a:rPr>
                        <a:t>Valore medio</a:t>
                      </a:r>
                      <a:endParaRPr lang="it-IT" sz="2400" dirty="0">
                        <a:effectLst/>
                        <a:latin typeface="Times New Roman"/>
                        <a:ea typeface="Calibri"/>
                      </a:endParaRPr>
                    </a:p>
                  </a:txBody>
                  <a:tcPr marL="68580" marR="68580" marT="0" marB="0"/>
                </a:tc>
                <a:tc>
                  <a:txBody>
                    <a:bodyPr/>
                    <a:lstStyle/>
                    <a:p>
                      <a:pPr algn="ctr">
                        <a:lnSpc>
                          <a:spcPct val="115000"/>
                        </a:lnSpc>
                        <a:spcAft>
                          <a:spcPts val="0"/>
                        </a:spcAft>
                      </a:pPr>
                      <a:r>
                        <a:rPr lang="it-IT" sz="2400" cap="small" dirty="0">
                          <a:effectLst/>
                        </a:rPr>
                        <a:t>varianza </a:t>
                      </a:r>
                      <a:endParaRPr lang="it-IT" sz="2400" dirty="0">
                        <a:effectLst/>
                      </a:endParaRPr>
                    </a:p>
                    <a:p>
                      <a:pPr algn="ctr">
                        <a:lnSpc>
                          <a:spcPct val="115000"/>
                        </a:lnSpc>
                        <a:spcAft>
                          <a:spcPts val="0"/>
                        </a:spcAft>
                      </a:pPr>
                      <a:r>
                        <a:rPr lang="it-IT" sz="2400" cap="small" dirty="0">
                          <a:effectLst/>
                        </a:rPr>
                        <a:t> </a:t>
                      </a:r>
                      <a:endParaRPr lang="it-IT" sz="2400" dirty="0">
                        <a:effectLst/>
                        <a:latin typeface="Times New Roman"/>
                        <a:ea typeface="Calibri"/>
                      </a:endParaRPr>
                    </a:p>
                  </a:txBody>
                  <a:tcPr marL="68580" marR="68580" marT="0" marB="0"/>
                </a:tc>
              </a:tr>
              <a:tr h="416503">
                <a:tc>
                  <a:txBody>
                    <a:bodyPr/>
                    <a:lstStyle/>
                    <a:p>
                      <a:pPr>
                        <a:lnSpc>
                          <a:spcPct val="115000"/>
                        </a:lnSpc>
                        <a:spcAft>
                          <a:spcPts val="0"/>
                        </a:spcAft>
                      </a:pPr>
                      <a:r>
                        <a:rPr lang="it-IT" sz="2400">
                          <a:effectLst/>
                        </a:rPr>
                        <a:t>Allievi</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a:effectLst/>
                        </a:rPr>
                        <a:t>3,21</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dirty="0">
                          <a:effectLst/>
                        </a:rPr>
                        <a:t>0,39</a:t>
                      </a:r>
                      <a:endParaRPr lang="it-IT" sz="2400" dirty="0">
                        <a:effectLst/>
                        <a:latin typeface="Times New Roman"/>
                        <a:ea typeface="Calibri"/>
                      </a:endParaRPr>
                    </a:p>
                  </a:txBody>
                  <a:tcPr marL="68580" marR="68580" marT="0" marB="0"/>
                </a:tc>
              </a:tr>
              <a:tr h="416503">
                <a:tc>
                  <a:txBody>
                    <a:bodyPr/>
                    <a:lstStyle/>
                    <a:p>
                      <a:pPr>
                        <a:lnSpc>
                          <a:spcPct val="115000"/>
                        </a:lnSpc>
                        <a:spcAft>
                          <a:spcPts val="0"/>
                        </a:spcAft>
                      </a:pPr>
                      <a:r>
                        <a:rPr lang="it-IT" sz="2400">
                          <a:effectLst/>
                        </a:rPr>
                        <a:t>Famiglie</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a:effectLst/>
                        </a:rPr>
                        <a:t>3,43</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dirty="0">
                          <a:effectLst/>
                        </a:rPr>
                        <a:t>0,21</a:t>
                      </a:r>
                      <a:endParaRPr lang="it-IT" sz="2400" dirty="0">
                        <a:effectLst/>
                        <a:latin typeface="Times New Roman"/>
                        <a:ea typeface="Calibri"/>
                      </a:endParaRPr>
                    </a:p>
                  </a:txBody>
                  <a:tcPr marL="68580" marR="68580" marT="0" marB="0"/>
                </a:tc>
              </a:tr>
              <a:tr h="416503">
                <a:tc>
                  <a:txBody>
                    <a:bodyPr/>
                    <a:lstStyle/>
                    <a:p>
                      <a:pPr>
                        <a:lnSpc>
                          <a:spcPct val="115000"/>
                        </a:lnSpc>
                        <a:spcAft>
                          <a:spcPts val="0"/>
                        </a:spcAft>
                      </a:pPr>
                      <a:r>
                        <a:rPr lang="it-IT" sz="2400">
                          <a:effectLst/>
                        </a:rPr>
                        <a:t>Formatori </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a:effectLst/>
                        </a:rPr>
                        <a:t>3,37</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dirty="0">
                          <a:effectLst/>
                        </a:rPr>
                        <a:t>0,60</a:t>
                      </a:r>
                      <a:endParaRPr lang="it-IT" sz="2400" dirty="0">
                        <a:effectLst/>
                        <a:latin typeface="Times New Roman"/>
                        <a:ea typeface="Calibri"/>
                      </a:endParaRPr>
                    </a:p>
                  </a:txBody>
                  <a:tcPr marL="68580" marR="68580" marT="0" marB="0"/>
                </a:tc>
              </a:tr>
              <a:tr h="416503">
                <a:tc>
                  <a:txBody>
                    <a:bodyPr/>
                    <a:lstStyle/>
                    <a:p>
                      <a:pPr>
                        <a:lnSpc>
                          <a:spcPct val="115000"/>
                        </a:lnSpc>
                        <a:spcAft>
                          <a:spcPts val="0"/>
                        </a:spcAft>
                      </a:pPr>
                      <a:r>
                        <a:rPr lang="it-IT" sz="2400">
                          <a:effectLst/>
                        </a:rPr>
                        <a:t>Aziende </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a:effectLst/>
                        </a:rPr>
                        <a:t>3,31</a:t>
                      </a:r>
                      <a:endParaRPr lang="it-IT" sz="2400">
                        <a:effectLst/>
                        <a:latin typeface="Times New Roman"/>
                        <a:ea typeface="Calibri"/>
                      </a:endParaRPr>
                    </a:p>
                  </a:txBody>
                  <a:tcPr marL="68580" marR="68580" marT="0" marB="0"/>
                </a:tc>
                <a:tc>
                  <a:txBody>
                    <a:bodyPr/>
                    <a:lstStyle/>
                    <a:p>
                      <a:pPr algn="r">
                        <a:lnSpc>
                          <a:spcPct val="115000"/>
                        </a:lnSpc>
                        <a:spcAft>
                          <a:spcPts val="0"/>
                        </a:spcAft>
                      </a:pPr>
                      <a:r>
                        <a:rPr lang="it-IT" sz="2400" dirty="0">
                          <a:effectLst/>
                        </a:rPr>
                        <a:t>1,05</a:t>
                      </a:r>
                      <a:endParaRPr lang="it-IT" sz="2400" dirty="0">
                        <a:effectLst/>
                        <a:latin typeface="Times New Roman"/>
                        <a:ea typeface="Calibri"/>
                      </a:endParaRPr>
                    </a:p>
                  </a:txBody>
                  <a:tcPr marL="68580" marR="68580" marT="0" marB="0"/>
                </a:tc>
              </a:tr>
            </a:tbl>
          </a:graphicData>
        </a:graphic>
      </p:graphicFrame>
    </p:spTree>
    <p:extLst>
      <p:ext uri="{BB962C8B-B14F-4D97-AF65-F5344CB8AC3E}">
        <p14:creationId xmlns:p14="http://schemas.microsoft.com/office/powerpoint/2010/main" val="27389085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iacente">
  <a:themeElements>
    <a:clrScheme name="Adiacent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iacent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385</TotalTime>
  <Words>1417</Words>
  <Application>Microsoft Office PowerPoint</Application>
  <PresentationFormat>Presentazione su schermo (4:3)</PresentationFormat>
  <Paragraphs>71</Paragraphs>
  <Slides>13</Slides>
  <Notes>0</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13</vt:i4>
      </vt:variant>
    </vt:vector>
  </HeadingPairs>
  <TitlesOfParts>
    <vt:vector size="15" baseType="lpstr">
      <vt:lpstr>Adiacente</vt:lpstr>
      <vt:lpstr>Documento</vt:lpstr>
      <vt:lpstr>Il Tecnico di Istruzione e Formazione professionale:  un diploma europeo</vt:lpstr>
      <vt:lpstr>Come formare il cittadino della società odierna?</vt:lpstr>
      <vt:lpstr>La crisi economica mostra i limiti di un’istruzione astratta ed impersonale</vt:lpstr>
      <vt:lpstr>Il Diploma di tecnico IeFP</vt:lpstr>
      <vt:lpstr>Un diploma europeo in espansione  </vt:lpstr>
      <vt:lpstr>Distribuzione degli allievi del IV anno IeFP</vt:lpstr>
      <vt:lpstr>La metodologia IeFP</vt:lpstr>
      <vt:lpstr>Gli esiti formativi e lavorativi </vt:lpstr>
      <vt:lpstr>Gradimenti </vt:lpstr>
      <vt:lpstr>Una cultura popolare fondata sul lavoro come leva per il bene comune</vt:lpstr>
      <vt:lpstr>L’architrave del Diploma</vt:lpstr>
      <vt:lpstr>I nodi metodologici</vt:lpstr>
      <vt:lpstr>Lavorare è un onore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Tecnico di Istruzione e Formazione professionale:  un diploma europeo</dc:title>
  <dc:creator>Dario</dc:creator>
  <cp:lastModifiedBy>Dario</cp:lastModifiedBy>
  <cp:revision>26</cp:revision>
  <cp:lastPrinted>2014-02-05T17:28:00Z</cp:lastPrinted>
  <dcterms:created xsi:type="dcterms:W3CDTF">2014-02-02T11:19:47Z</dcterms:created>
  <dcterms:modified xsi:type="dcterms:W3CDTF">2014-09-05T09:02:05Z</dcterms:modified>
</cp:coreProperties>
</file>