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5"/>
  </p:notesMasterIdLst>
  <p:handoutMasterIdLst>
    <p:handoutMasterId r:id="rId46"/>
  </p:handoutMasterIdLst>
  <p:sldIdLst>
    <p:sldId id="256" r:id="rId2"/>
    <p:sldId id="284" r:id="rId3"/>
    <p:sldId id="257" r:id="rId4"/>
    <p:sldId id="267" r:id="rId5"/>
    <p:sldId id="285" r:id="rId6"/>
    <p:sldId id="286" r:id="rId7"/>
    <p:sldId id="274" r:id="rId8"/>
    <p:sldId id="287" r:id="rId9"/>
    <p:sldId id="288" r:id="rId10"/>
    <p:sldId id="289" r:id="rId11"/>
    <p:sldId id="290" r:id="rId12"/>
    <p:sldId id="291" r:id="rId13"/>
    <p:sldId id="292" r:id="rId14"/>
    <p:sldId id="293" r:id="rId15"/>
    <p:sldId id="259" r:id="rId16"/>
    <p:sldId id="276" r:id="rId17"/>
    <p:sldId id="262" r:id="rId18"/>
    <p:sldId id="268" r:id="rId19"/>
    <p:sldId id="270" r:id="rId20"/>
    <p:sldId id="271" r:id="rId21"/>
    <p:sldId id="269" r:id="rId22"/>
    <p:sldId id="294" r:id="rId23"/>
    <p:sldId id="263" r:id="rId24"/>
    <p:sldId id="295" r:id="rId25"/>
    <p:sldId id="296" r:id="rId26"/>
    <p:sldId id="282" r:id="rId27"/>
    <p:sldId id="297" r:id="rId28"/>
    <p:sldId id="298" r:id="rId29"/>
    <p:sldId id="299" r:id="rId30"/>
    <p:sldId id="300" r:id="rId31"/>
    <p:sldId id="301" r:id="rId32"/>
    <p:sldId id="302" r:id="rId33"/>
    <p:sldId id="303" r:id="rId34"/>
    <p:sldId id="304" r:id="rId35"/>
    <p:sldId id="305" r:id="rId36"/>
    <p:sldId id="306" r:id="rId37"/>
    <p:sldId id="264" r:id="rId38"/>
    <p:sldId id="265" r:id="rId39"/>
    <p:sldId id="266" r:id="rId40"/>
    <p:sldId id="272" r:id="rId41"/>
    <p:sldId id="273" r:id="rId42"/>
    <p:sldId id="281" r:id="rId43"/>
    <p:sldId id="307" r:id="rId44"/>
  </p:sldIdLst>
  <p:sldSz cx="9144000" cy="6858000" type="screen4x3"/>
  <p:notesSz cx="6797675" cy="992663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66FF33"/>
    <a:srgbClr val="99CC00"/>
    <a:srgbClr val="FFCC00"/>
    <a:srgbClr val="F6EFE8"/>
    <a:srgbClr val="FFCC99"/>
    <a:srgbClr val="E2FC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772" autoAdjust="0"/>
  </p:normalViewPr>
  <p:slideViewPr>
    <p:cSldViewPr>
      <p:cViewPr varScale="1">
        <p:scale>
          <a:sx n="69" d="100"/>
          <a:sy n="69" d="100"/>
        </p:scale>
        <p:origin x="-14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85E1B39E-62F0-412E-BA83-DBFA1FA400FA}" type="datetimeFigureOut">
              <a:rPr lang="it-IT" smtClean="0"/>
              <a:t>07/09/2014</a:t>
            </a:fld>
            <a:endParaRPr lang="it-IT"/>
          </a:p>
        </p:txBody>
      </p:sp>
      <p:sp>
        <p:nvSpPr>
          <p:cNvPr id="4" name="Segnaposto piè di pagina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33A897DE-3DE7-457D-A113-BCC26A6A3176}" type="slidenum">
              <a:rPr lang="it-IT" smtClean="0"/>
              <a:t>‹N›</a:t>
            </a:fld>
            <a:endParaRPr lang="it-IT"/>
          </a:p>
        </p:txBody>
      </p:sp>
    </p:spTree>
    <p:extLst>
      <p:ext uri="{BB962C8B-B14F-4D97-AF65-F5344CB8AC3E}">
        <p14:creationId xmlns:p14="http://schemas.microsoft.com/office/powerpoint/2010/main" val="20360113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CA9260AD-702B-4196-96C2-CBD5BEBC4727}" type="datetimeFigureOut">
              <a:rPr lang="it-IT" smtClean="0"/>
              <a:t>07/09/2014</a:t>
            </a:fld>
            <a:endParaRPr lang="it-IT"/>
          </a:p>
        </p:txBody>
      </p:sp>
      <p:sp>
        <p:nvSpPr>
          <p:cNvPr id="4" name="Segnaposto immagine diapositiva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1D955AA9-3F89-4CE4-9694-9A4B920F4F3A}" type="slidenum">
              <a:rPr lang="it-IT" smtClean="0"/>
              <a:t>‹N›</a:t>
            </a:fld>
            <a:endParaRPr lang="it-IT"/>
          </a:p>
        </p:txBody>
      </p:sp>
    </p:spTree>
    <p:extLst>
      <p:ext uri="{BB962C8B-B14F-4D97-AF65-F5344CB8AC3E}">
        <p14:creationId xmlns:p14="http://schemas.microsoft.com/office/powerpoint/2010/main" val="28845989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D955AA9-3F89-4CE4-9694-9A4B920F4F3A}" type="slidenum">
              <a:rPr lang="it-IT" smtClean="0"/>
              <a:t>1</a:t>
            </a:fld>
            <a:endParaRPr lang="it-IT"/>
          </a:p>
        </p:txBody>
      </p:sp>
    </p:spTree>
    <p:extLst>
      <p:ext uri="{BB962C8B-B14F-4D97-AF65-F5344CB8AC3E}">
        <p14:creationId xmlns:p14="http://schemas.microsoft.com/office/powerpoint/2010/main" val="32506385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it-IT" smtClean="0"/>
              <a:t>Fare clic per modificare lo stile del titolo</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7F49D355-16BD-4E45-BD9A-5EA878CF7CBD}" type="datetimeFigureOut">
              <a:rPr lang="it-IT" smtClean="0"/>
              <a:t>07/09/2014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Vertical Text Placeholder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7F49D355-16BD-4E45-BD9A-5EA878CF7CBD}" type="datetimeFigureOut">
              <a:rPr lang="it-IT" smtClean="0"/>
              <a:t>07/09/2014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7F49D355-16BD-4E45-BD9A-5EA878CF7CBD}" type="datetimeFigureOut">
              <a:rPr lang="it-IT" smtClean="0"/>
              <a:t>07/09/2014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7F49D355-16BD-4E45-BD9A-5EA878CF7CBD}" type="datetimeFigureOut">
              <a:rPr lang="it-IT" smtClean="0"/>
              <a:t>07/09/2014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7F49D355-16BD-4E45-BD9A-5EA878CF7CBD}" type="datetimeFigureOut">
              <a:rPr lang="it-IT" smtClean="0"/>
              <a:t>07/09/2014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7F49D355-16BD-4E45-BD9A-5EA878CF7CBD}" type="datetimeFigureOut">
              <a:rPr lang="it-IT" smtClean="0"/>
              <a:t>07/09/2014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Date Placeholder 6"/>
          <p:cNvSpPr>
            <a:spLocks noGrp="1"/>
          </p:cNvSpPr>
          <p:nvPr>
            <p:ph type="dt" sz="half" idx="10"/>
          </p:nvPr>
        </p:nvSpPr>
        <p:spPr/>
        <p:txBody>
          <a:bodyPr/>
          <a:lstStyle/>
          <a:p>
            <a:fld id="{7F49D355-16BD-4E45-BD9A-5EA878CF7CBD}" type="datetimeFigureOut">
              <a:rPr lang="it-IT" smtClean="0"/>
              <a:t>07/09/2014</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Date Placeholder 2"/>
          <p:cNvSpPr>
            <a:spLocks noGrp="1"/>
          </p:cNvSpPr>
          <p:nvPr>
            <p:ph type="dt" sz="half" idx="10"/>
          </p:nvPr>
        </p:nvSpPr>
        <p:spPr/>
        <p:txBody>
          <a:bodyPr/>
          <a:lstStyle/>
          <a:p>
            <a:fld id="{7F49D355-16BD-4E45-BD9A-5EA878CF7CBD}" type="datetimeFigureOut">
              <a:rPr lang="it-IT" smtClean="0"/>
              <a:t>07/09/2014</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49D355-16BD-4E45-BD9A-5EA878CF7CBD}" type="datetimeFigureOut">
              <a:rPr lang="it-IT" smtClean="0"/>
              <a:t>07/09/2014</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E7A41E1B-4F70-4964-A407-84C68BE8251C}"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it-IT" smtClean="0"/>
              <a:t>Fare clic per modificare lo stile del titolo</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7F49D355-16BD-4E45-BD9A-5EA878CF7CBD}" type="datetimeFigureOut">
              <a:rPr lang="it-IT" smtClean="0"/>
              <a:t>07/09/2014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E7A41E1B-4F70-4964-A407-84C68BE8251C}" type="slidenum">
              <a:rPr lang="it-IT" smtClean="0"/>
              <a:t>‹N›</a:t>
            </a:fld>
            <a:endParaRPr lang="it-IT"/>
          </a:p>
        </p:txBody>
      </p:sp>
      <p:sp>
        <p:nvSpPr>
          <p:cNvPr id="9" name="Content Placeholder 8"/>
          <p:cNvSpPr>
            <a:spLocks noGrp="1"/>
          </p:cNvSpPr>
          <p:nvPr>
            <p:ph sz="quarter" idx="13"/>
          </p:nvPr>
        </p:nvSpPr>
        <p:spPr>
          <a:xfrm>
            <a:off x="304800" y="381000"/>
            <a:ext cx="7772400" cy="494284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it-IT" smtClean="0"/>
              <a:t>Fare clic per modificare lo stile del titolo</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8" name="Date Placeholder 7"/>
          <p:cNvSpPr>
            <a:spLocks noGrp="1"/>
          </p:cNvSpPr>
          <p:nvPr>
            <p:ph type="dt" sz="half" idx="10"/>
          </p:nvPr>
        </p:nvSpPr>
        <p:spPr/>
        <p:txBody>
          <a:bodyPr/>
          <a:lstStyle/>
          <a:p>
            <a:fld id="{7F49D355-16BD-4E45-BD9A-5EA878CF7CBD}" type="datetimeFigureOut">
              <a:rPr lang="it-IT" smtClean="0"/>
              <a:t>07/09/2014</a:t>
            </a:fld>
            <a:endParaRPr lang="it-IT"/>
          </a:p>
        </p:txBody>
      </p:sp>
      <p:sp>
        <p:nvSpPr>
          <p:cNvPr id="9" name="Slide Number Placeholder 8"/>
          <p:cNvSpPr>
            <a:spLocks noGrp="1"/>
          </p:cNvSpPr>
          <p:nvPr>
            <p:ph type="sldNum" sz="quarter" idx="11"/>
          </p:nvPr>
        </p:nvSpPr>
        <p:spPr/>
        <p:txBody>
          <a:bodyPr/>
          <a:lstStyle/>
          <a:p>
            <a:fld id="{E7A41E1B-4F70-4964-A407-84C68BE8251C}" type="slidenum">
              <a:rPr lang="it-IT" smtClean="0"/>
              <a:t>‹N›</a:t>
            </a:fld>
            <a:endParaRPr lang="it-IT"/>
          </a:p>
        </p:txBody>
      </p:sp>
      <p:sp>
        <p:nvSpPr>
          <p:cNvPr id="10" name="Footer Placeholder 9"/>
          <p:cNvSpPr>
            <a:spLocks noGrp="1"/>
          </p:cNvSpPr>
          <p:nvPr>
            <p:ph type="ftr" sz="quarter" idx="12"/>
          </p:nvPr>
        </p:nvSpPr>
        <p:spPr/>
        <p:txBody>
          <a:bodyPr/>
          <a:lstStyle/>
          <a:p>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E7A41E1B-4F70-4964-A407-84C68BE8251C}" type="slidenum">
              <a:rPr lang="it-IT" smtClean="0"/>
              <a:t>‹N›</a:t>
            </a:fld>
            <a:endParaRPr lang="it-IT"/>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it-IT"/>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7F49D355-16BD-4E45-BD9A-5EA878CF7CBD}" type="datetimeFigureOut">
              <a:rPr lang="it-IT" smtClean="0"/>
              <a:t>07/09/2014</a:t>
            </a:fld>
            <a:endParaRPr lang="it-I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a:bodyPr>
          <a:lstStyle/>
          <a:p>
            <a:r>
              <a:rPr lang="it-IT" sz="4400" dirty="0" smtClean="0"/>
              <a:t>Formare  </a:t>
            </a:r>
            <a:r>
              <a:rPr lang="it-IT" sz="4400" dirty="0" smtClean="0"/>
              <a:t>persone </a:t>
            </a:r>
            <a:r>
              <a:rPr lang="it-IT" sz="4400" dirty="0" smtClean="0"/>
              <a:t>competenti</a:t>
            </a:r>
            <a:br>
              <a:rPr lang="it-IT" sz="4400" dirty="0" smtClean="0"/>
            </a:br>
            <a:r>
              <a:rPr lang="it-IT" sz="3600" dirty="0" smtClean="0"/>
              <a:t>(capaci di scoprire il mondo)</a:t>
            </a:r>
            <a:r>
              <a:rPr lang="it-IT" sz="3600" dirty="0" smtClean="0"/>
              <a:t/>
            </a:r>
            <a:br>
              <a:rPr lang="it-IT" sz="3600" dirty="0" smtClean="0"/>
            </a:br>
            <a:r>
              <a:rPr lang="it-IT" sz="3600" dirty="0" smtClean="0"/>
              <a:t/>
            </a:r>
            <a:br>
              <a:rPr lang="it-IT" sz="3600" dirty="0" smtClean="0"/>
            </a:br>
            <a:endParaRPr lang="it-IT" sz="3600" dirty="0"/>
          </a:p>
        </p:txBody>
      </p:sp>
      <p:sp>
        <p:nvSpPr>
          <p:cNvPr id="3" name="Sottotitolo 2"/>
          <p:cNvSpPr>
            <a:spLocks noGrp="1"/>
          </p:cNvSpPr>
          <p:nvPr>
            <p:ph type="subTitle" idx="1"/>
          </p:nvPr>
        </p:nvSpPr>
        <p:spPr/>
        <p:txBody>
          <a:bodyPr/>
          <a:lstStyle/>
          <a:p>
            <a:r>
              <a:rPr lang="it-IT" dirty="0" smtClean="0"/>
              <a:t>Dario Nicoli </a:t>
            </a:r>
            <a:endParaRPr lang="it-IT" dirty="0"/>
          </a:p>
        </p:txBody>
      </p:sp>
    </p:spTree>
    <p:extLst>
      <p:ext uri="{BB962C8B-B14F-4D97-AF65-F5344CB8AC3E}">
        <p14:creationId xmlns:p14="http://schemas.microsoft.com/office/powerpoint/2010/main" val="14919376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smtClean="0"/>
              <a:t>Il cammino della conoscenza 2</a:t>
            </a:r>
            <a:endParaRPr lang="it-IT" sz="3600" dirty="0"/>
          </a:p>
        </p:txBody>
      </p:sp>
      <p:sp>
        <p:nvSpPr>
          <p:cNvPr id="3" name="Segnaposto contenuto 2"/>
          <p:cNvSpPr>
            <a:spLocks noGrp="1"/>
          </p:cNvSpPr>
          <p:nvPr>
            <p:ph idx="1"/>
          </p:nvPr>
        </p:nvSpPr>
        <p:spPr/>
        <p:txBody>
          <a:bodyPr>
            <a:normAutofit/>
          </a:bodyPr>
          <a:lstStyle/>
          <a:p>
            <a:r>
              <a:rPr lang="it-IT" dirty="0"/>
              <a:t>Nell’educazione alla cultura, superato il blocco della pretesa coincidenza della razionalità con  il pensiero scientifico, non è sufficiente tenere conto di tutti i punti di vista relativi ad un fenomeno, neppure basta l’interdisciplinarietà, ma occorre che vi sia un certo modo di accedere alla conoscenza. </a:t>
            </a:r>
            <a:endParaRPr lang="it-IT" dirty="0" smtClean="0"/>
          </a:p>
          <a:p>
            <a:r>
              <a:rPr lang="it-IT" dirty="0" smtClean="0"/>
              <a:t>Il </a:t>
            </a:r>
            <a:r>
              <a:rPr lang="it-IT" dirty="0"/>
              <a:t>punto di avvio è dato dall’incontro concreto e positivo con la realtà, qualcosa che </a:t>
            </a:r>
            <a:r>
              <a:rPr lang="it-IT" dirty="0" smtClean="0"/>
              <a:t>avviene innanzitutto in modo intuitivo, </a:t>
            </a:r>
            <a:r>
              <a:rPr lang="it-IT" dirty="0"/>
              <a:t>ma che nel contempo la sollecita a “pensare bene”, e che possiede un potere educativo poiché ha qualcosa di importante da insegnarci e perché ci pone in salvo dalla tentazione di una conoscenza intesa solo come autoaffermazione dell’umano (Stein </a:t>
            </a:r>
            <a:r>
              <a:rPr lang="it-IT" dirty="0" smtClean="0"/>
              <a:t>). </a:t>
            </a:r>
            <a:endParaRPr lang="it-IT" dirty="0"/>
          </a:p>
        </p:txBody>
      </p:sp>
    </p:spTree>
    <p:extLst>
      <p:ext uri="{BB962C8B-B14F-4D97-AF65-F5344CB8AC3E}">
        <p14:creationId xmlns:p14="http://schemas.microsoft.com/office/powerpoint/2010/main" val="37700701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smtClean="0"/>
              <a:t>Il cammino della conoscenza 3</a:t>
            </a:r>
            <a:endParaRPr lang="it-IT" sz="3600" dirty="0"/>
          </a:p>
        </p:txBody>
      </p:sp>
      <p:sp>
        <p:nvSpPr>
          <p:cNvPr id="3" name="Segnaposto contenuto 2"/>
          <p:cNvSpPr>
            <a:spLocks noGrp="1"/>
          </p:cNvSpPr>
          <p:nvPr>
            <p:ph idx="1"/>
          </p:nvPr>
        </p:nvSpPr>
        <p:spPr/>
        <p:txBody>
          <a:bodyPr>
            <a:normAutofit/>
          </a:bodyPr>
          <a:lstStyle/>
          <a:p>
            <a:r>
              <a:rPr lang="it-IT" dirty="0"/>
              <a:t>L’apprendimento non avviene in astratto, ma è sempre «situato» nella realtà ed avviene tramite «</a:t>
            </a:r>
            <a:r>
              <a:rPr lang="it-IT" b="1" dirty="0"/>
              <a:t>azioni compiute</a:t>
            </a:r>
            <a:r>
              <a:rPr lang="it-IT" dirty="0"/>
              <a:t>». </a:t>
            </a:r>
          </a:p>
          <a:p>
            <a:r>
              <a:rPr lang="it-IT" dirty="0"/>
              <a:t>La </a:t>
            </a:r>
            <a:r>
              <a:rPr lang="it-IT" i="1" dirty="0"/>
              <a:t>scuola secondaria di primo </a:t>
            </a:r>
            <a:r>
              <a:rPr lang="it-IT" i="1" dirty="0" smtClean="0"/>
              <a:t>e secondo grado </a:t>
            </a:r>
            <a:r>
              <a:rPr lang="it-IT" dirty="0"/>
              <a:t>deve mettere mano ad un metodo di insegnamento/apprendimento per compiti reali, in cui gli studenti siano presi come adulti, in grado di assumere impegni in autonomia e portarli a termine con responsabilità.  Occorre, in base ai nuclei portanti del sapere, definire consegne che permettano agli studenti di conquistare il sapere mobilitando le proprie risorse </a:t>
            </a:r>
          </a:p>
          <a:p>
            <a:r>
              <a:rPr lang="it-IT" dirty="0"/>
              <a:t>La </a:t>
            </a:r>
            <a:r>
              <a:rPr lang="it-IT" i="1" dirty="0"/>
              <a:t>scuola primaria</a:t>
            </a:r>
            <a:r>
              <a:rPr lang="it-IT" dirty="0"/>
              <a:t>, più avvezza a questo metodo, deve porre in evidenza i saperi che gli alunni via via acquisiscono, e realizzare un piano di valutazione  con verifiche disciplinari e prove esperte che attestino tale padronanza. </a:t>
            </a:r>
          </a:p>
        </p:txBody>
      </p:sp>
    </p:spTree>
    <p:extLst>
      <p:ext uri="{BB962C8B-B14F-4D97-AF65-F5344CB8AC3E}">
        <p14:creationId xmlns:p14="http://schemas.microsoft.com/office/powerpoint/2010/main" val="45183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4400" dirty="0" smtClean="0"/>
              <a:t>Il curricolo </a:t>
            </a:r>
            <a:endParaRPr lang="it-IT" sz="4400" dirty="0"/>
          </a:p>
        </p:txBody>
      </p:sp>
      <p:sp>
        <p:nvSpPr>
          <p:cNvPr id="3" name="Segnaposto contenuto 2"/>
          <p:cNvSpPr>
            <a:spLocks noGrp="1"/>
          </p:cNvSpPr>
          <p:nvPr>
            <p:ph idx="1"/>
          </p:nvPr>
        </p:nvSpPr>
        <p:spPr/>
        <p:txBody>
          <a:bodyPr>
            <a:normAutofit fontScale="92500" lnSpcReduction="10000"/>
          </a:bodyPr>
          <a:lstStyle/>
          <a:p>
            <a:r>
              <a:rPr lang="it-IT" dirty="0"/>
              <a:t>Per Scurati, Il curricolo rappresenta «</a:t>
            </a:r>
            <a:r>
              <a:rPr lang="it-IT" i="1" dirty="0"/>
              <a:t>l’insieme organicamente progettato e realizzato per far conseguire agli alunni i traguardi di istruzione e formazione previsti</a:t>
            </a:r>
            <a:r>
              <a:rPr lang="it-IT" dirty="0"/>
              <a:t>». «</a:t>
            </a:r>
            <a:r>
              <a:rPr lang="it-IT" i="1" dirty="0"/>
              <a:t>L’idea di curricolo si è venuta differenziando da quella di programma per i caratteri della rispondenza alla realtà effettiva di una situazione educativa e per l’assenza di una formalità legale impositiva</a:t>
            </a:r>
            <a:r>
              <a:rPr lang="it-IT" dirty="0"/>
              <a:t>».</a:t>
            </a:r>
          </a:p>
          <a:p>
            <a:r>
              <a:rPr lang="it-IT" dirty="0"/>
              <a:t>Egli aggiunge: «</a:t>
            </a:r>
            <a:r>
              <a:rPr lang="it-IT" i="1" dirty="0"/>
              <a:t>il curricolo sta a significare l’organizzazione del complesso delle esperienze formative che vengono poste in essere da “quel” determinato gruppo di insegnanti per “quel” determinato gruppo di alunni in “quella” specifica situazione. Tutte le scuole e tutte le classi facenti parte di un sistema scolastico hanno, quindi, lo stesso programma in senso formale; ognuna di esse, invece, svolge il proprio curricolo in senso reale</a:t>
            </a:r>
            <a:r>
              <a:rPr lang="it-IT" dirty="0"/>
              <a:t>».</a:t>
            </a:r>
          </a:p>
          <a:p>
            <a:pPr marL="114300" indent="0">
              <a:buNone/>
            </a:pPr>
            <a:endParaRPr lang="it-IT" dirty="0"/>
          </a:p>
          <a:p>
            <a:pPr marL="114300" indent="0">
              <a:buNone/>
            </a:pPr>
            <a:r>
              <a:rPr lang="it-IT" sz="1500" dirty="0"/>
              <a:t>Scurati C. (2002), </a:t>
            </a:r>
            <a:r>
              <a:rPr lang="it-IT" sz="1500" i="1" dirty="0"/>
              <a:t>Il curricolo: costruzione e problemi</a:t>
            </a:r>
            <a:r>
              <a:rPr lang="it-IT" sz="1500" dirty="0"/>
              <a:t>, in F. Cambi (a cura di) </a:t>
            </a:r>
            <a:r>
              <a:rPr lang="it-IT" sz="1500" i="1" dirty="0"/>
              <a:t>La progettazione curricolare nella scuola contemporanea</a:t>
            </a:r>
            <a:r>
              <a:rPr lang="it-IT" sz="1500" dirty="0"/>
              <a:t>, Carocci editore, Firenze.</a:t>
            </a:r>
          </a:p>
          <a:p>
            <a:endParaRPr lang="it-IT" dirty="0"/>
          </a:p>
        </p:txBody>
      </p:sp>
    </p:spTree>
    <p:extLst>
      <p:ext uri="{BB962C8B-B14F-4D97-AF65-F5344CB8AC3E}">
        <p14:creationId xmlns:p14="http://schemas.microsoft.com/office/powerpoint/2010/main" val="5202054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smtClean="0"/>
              <a:t>Il curricolo 2</a:t>
            </a:r>
            <a:endParaRPr lang="it-IT" sz="3600" dirty="0"/>
          </a:p>
        </p:txBody>
      </p:sp>
      <p:sp>
        <p:nvSpPr>
          <p:cNvPr id="3" name="Segnaposto contenuto 2"/>
          <p:cNvSpPr>
            <a:spLocks noGrp="1"/>
          </p:cNvSpPr>
          <p:nvPr>
            <p:ph idx="1"/>
          </p:nvPr>
        </p:nvSpPr>
        <p:spPr/>
        <p:txBody>
          <a:bodyPr/>
          <a:lstStyle/>
          <a:p>
            <a:r>
              <a:rPr lang="it-IT" dirty="0"/>
              <a:t>In ambito internazionale una tendenza consolidata nella definizione degli obiettivi dei sistemi educativi è quella di puntare a curricoli impostati </a:t>
            </a:r>
            <a:r>
              <a:rPr lang="it-IT" b="1" dirty="0"/>
              <a:t>per competenze</a:t>
            </a:r>
            <a:r>
              <a:rPr lang="it-IT" dirty="0"/>
              <a:t>. Con ciò si vuole sottolineare che, in tutti i percorsi, l’acquisizione di saperi ed abilità non deve limitarsi alla costituzione di un insieme inerte e/o isolato di conoscenze, ma andare oltre, per </a:t>
            </a:r>
            <a:r>
              <a:rPr lang="it-IT" i="1" dirty="0"/>
              <a:t>costituire un patrimonio personale spendibile (padronanza) così da saper leggere e interpretare la realtà nelle sue diverse dimensioni ed affrontare positivamente i vari compiti e le varie attività che si incontrano sia nella scuola sia al di fuori di essa</a:t>
            </a:r>
            <a:r>
              <a:rPr lang="it-IT" dirty="0"/>
              <a:t>.</a:t>
            </a:r>
          </a:p>
          <a:p>
            <a:r>
              <a:rPr lang="it-IT" dirty="0"/>
              <a:t>Occorre definire e documentare i «</a:t>
            </a:r>
            <a:r>
              <a:rPr lang="it-IT" b="1" dirty="0"/>
              <a:t>compiti reali</a:t>
            </a:r>
            <a:r>
              <a:rPr lang="it-IT" dirty="0"/>
              <a:t>» che segnalano la competenza degli allievi e provano la loro padronanza autentica delle conoscenze </a:t>
            </a:r>
            <a:r>
              <a:rPr lang="it-IT" dirty="0" smtClean="0"/>
              <a:t>mobilitate.</a:t>
            </a:r>
            <a:endParaRPr lang="it-IT" dirty="0"/>
          </a:p>
        </p:txBody>
      </p:sp>
    </p:spTree>
    <p:extLst>
      <p:ext uri="{BB962C8B-B14F-4D97-AF65-F5344CB8AC3E}">
        <p14:creationId xmlns:p14="http://schemas.microsoft.com/office/powerpoint/2010/main" val="24226328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smtClean="0"/>
              <a:t>Il curricolo 3</a:t>
            </a:r>
            <a:endParaRPr lang="it-IT" sz="3600" dirty="0"/>
          </a:p>
        </p:txBody>
      </p:sp>
      <p:sp>
        <p:nvSpPr>
          <p:cNvPr id="3" name="Segnaposto contenuto 2"/>
          <p:cNvSpPr>
            <a:spLocks noGrp="1"/>
          </p:cNvSpPr>
          <p:nvPr>
            <p:ph idx="1"/>
          </p:nvPr>
        </p:nvSpPr>
        <p:spPr/>
        <p:txBody>
          <a:bodyPr>
            <a:normAutofit/>
          </a:bodyPr>
          <a:lstStyle/>
          <a:p>
            <a:r>
              <a:rPr lang="it-IT" dirty="0" smtClean="0"/>
              <a:t>La progettazione del curricolo deve garantire tre risultati:</a:t>
            </a:r>
            <a:endParaRPr lang="it-IT" dirty="0"/>
          </a:p>
          <a:p>
            <a:pPr marL="571500" indent="-457200">
              <a:buFont typeface="+mj-lt"/>
              <a:buAutoNum type="arabicPeriod"/>
            </a:pPr>
            <a:r>
              <a:rPr lang="it-IT" dirty="0"/>
              <a:t>Definire un </a:t>
            </a:r>
            <a:r>
              <a:rPr lang="it-IT" b="1" dirty="0"/>
              <a:t>piano condiviso di traguardi formativi </a:t>
            </a:r>
            <a:r>
              <a:rPr lang="it-IT" dirty="0"/>
              <a:t>per ogni ciclo e grado, alzandone l’asticella, da cui emerga il legame tra le attività didattica, ed i loro esiti, ed i nuclei portanti del sapere che gli alunni sono chiamati a padroneggiare.</a:t>
            </a:r>
          </a:p>
          <a:p>
            <a:pPr marL="571500" indent="-457200">
              <a:buFont typeface="+mj-lt"/>
              <a:buAutoNum type="arabicPeriod"/>
            </a:pPr>
            <a:r>
              <a:rPr lang="it-IT" dirty="0"/>
              <a:t>Delineare un </a:t>
            </a:r>
            <a:r>
              <a:rPr lang="it-IT" b="1" dirty="0"/>
              <a:t>metodo formativo comune </a:t>
            </a:r>
            <a:r>
              <a:rPr lang="it-IT" dirty="0"/>
              <a:t>basato sulla (reale) centralità dell’alunno, sul primato dell’apprendere facendo, su una progressione attendibile, vale a dire sostenuta da prove reali e adeguate della sua crescita.   </a:t>
            </a:r>
          </a:p>
          <a:p>
            <a:pPr marL="571500" indent="-457200">
              <a:buFont typeface="+mj-lt"/>
              <a:buAutoNum type="arabicPeriod"/>
            </a:pPr>
            <a:r>
              <a:rPr lang="it-IT" dirty="0"/>
              <a:t>Creare una </a:t>
            </a:r>
            <a:r>
              <a:rPr lang="it-IT" b="1" dirty="0"/>
              <a:t>comunità di apprendimento unitaria </a:t>
            </a:r>
            <a:r>
              <a:rPr lang="it-IT" dirty="0"/>
              <a:t>specie tra la scuola primaria e la secondaria di primo grado con spazi di lavoro comune, un metodo di ricerca-azione che consenta di procedere traendo insegnamento dall’esperienza. </a:t>
            </a:r>
          </a:p>
          <a:p>
            <a:endParaRPr lang="it-IT" dirty="0"/>
          </a:p>
        </p:txBody>
      </p:sp>
    </p:spTree>
    <p:extLst>
      <p:ext uri="{BB962C8B-B14F-4D97-AF65-F5344CB8AC3E}">
        <p14:creationId xmlns:p14="http://schemas.microsoft.com/office/powerpoint/2010/main" val="30862710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smtClean="0"/>
              <a:t>Il curricolo 4</a:t>
            </a:r>
            <a:endParaRPr lang="it-IT" sz="3600" dirty="0"/>
          </a:p>
        </p:txBody>
      </p:sp>
      <p:sp>
        <p:nvSpPr>
          <p:cNvPr id="3" name="Segnaposto contenuto 2"/>
          <p:cNvSpPr>
            <a:spLocks noGrp="1"/>
          </p:cNvSpPr>
          <p:nvPr>
            <p:ph idx="1"/>
          </p:nvPr>
        </p:nvSpPr>
        <p:spPr/>
        <p:txBody>
          <a:bodyPr>
            <a:normAutofit fontScale="92500" lnSpcReduction="10000"/>
          </a:bodyPr>
          <a:lstStyle/>
          <a:p>
            <a:r>
              <a:rPr lang="it-IT" dirty="0" smtClean="0"/>
              <a:t>La </a:t>
            </a:r>
            <a:r>
              <a:rPr lang="it-IT" b="1" dirty="0" smtClean="0"/>
              <a:t>continuità formativa </a:t>
            </a:r>
            <a:r>
              <a:rPr lang="it-IT" dirty="0" smtClean="0"/>
              <a:t>non indica solo una </a:t>
            </a:r>
            <a:r>
              <a:rPr lang="it-IT" i="1" dirty="0" smtClean="0"/>
              <a:t>connessione</a:t>
            </a:r>
            <a:r>
              <a:rPr lang="it-IT" dirty="0" smtClean="0"/>
              <a:t> tra le parti del sistema educativo, ma la </a:t>
            </a:r>
            <a:r>
              <a:rPr lang="it-IT" i="1" dirty="0" smtClean="0"/>
              <a:t>consonanza</a:t>
            </a:r>
            <a:r>
              <a:rPr lang="it-IT" b="1" i="1" dirty="0" smtClean="0"/>
              <a:t> </a:t>
            </a:r>
            <a:r>
              <a:rPr lang="it-IT" dirty="0" smtClean="0"/>
              <a:t>dell’approccio e del modello formativo. Si tratta di inserire positivamente il giovane nella realtà, tramite tappe che ne sollecitino il perfezionamento umano:</a:t>
            </a:r>
          </a:p>
          <a:p>
            <a:pPr marL="571500" indent="-457200">
              <a:buFont typeface="+mj-lt"/>
              <a:buAutoNum type="arabicPeriod"/>
            </a:pPr>
            <a:r>
              <a:rPr lang="it-IT" dirty="0" smtClean="0"/>
              <a:t>l’incontro </a:t>
            </a:r>
            <a:r>
              <a:rPr lang="it-IT" dirty="0"/>
              <a:t>concreto con la </a:t>
            </a:r>
            <a:r>
              <a:rPr lang="it-IT" dirty="0" smtClean="0"/>
              <a:t>realtà e lo stupore «innocente»;</a:t>
            </a:r>
          </a:p>
          <a:p>
            <a:pPr marL="571500" indent="-457200">
              <a:buFont typeface="+mj-lt"/>
              <a:buAutoNum type="arabicPeriod"/>
            </a:pPr>
            <a:r>
              <a:rPr lang="it-IT" dirty="0" smtClean="0"/>
              <a:t>la spiegazione  del reale attraverso gli strumenti dell’analisi e dell’applicazione di tecniche, ma anche tramite il linguaggio poetico e mistico che suscita l’immaginazione ed apre al mistero delle cose;</a:t>
            </a:r>
          </a:p>
          <a:p>
            <a:pPr marL="571500" indent="-457200">
              <a:buFont typeface="+mj-lt"/>
              <a:buAutoNum type="arabicPeriod"/>
            </a:pPr>
            <a:r>
              <a:rPr lang="it-IT" dirty="0" smtClean="0"/>
              <a:t>La conoscenza </a:t>
            </a:r>
            <a:r>
              <a:rPr lang="it-IT" dirty="0"/>
              <a:t>o comprensione umana </a:t>
            </a:r>
            <a:r>
              <a:rPr lang="it-IT" dirty="0" smtClean="0"/>
              <a:t>che smuove la persona e la sollecita ad impegnarsi per umanizzare la realtà nella prospettiva del bene. </a:t>
            </a:r>
          </a:p>
          <a:p>
            <a:r>
              <a:rPr lang="it-IT" dirty="0" smtClean="0"/>
              <a:t>In particolare occorre rompere le rigide discontinuità e accompagnare i passaggi con attività congiunte tra docenti della scuola inviante e quella ricevente (</a:t>
            </a:r>
            <a:r>
              <a:rPr lang="it-IT" b="1" dirty="0" smtClean="0"/>
              <a:t>curare le aree di transizione</a:t>
            </a:r>
            <a:r>
              <a:rPr lang="it-IT" dirty="0" smtClean="0"/>
              <a:t>). </a:t>
            </a:r>
            <a:endParaRPr lang="it-IT" dirty="0"/>
          </a:p>
        </p:txBody>
      </p:sp>
    </p:spTree>
    <p:extLst>
      <p:ext uri="{BB962C8B-B14F-4D97-AF65-F5344CB8AC3E}">
        <p14:creationId xmlns:p14="http://schemas.microsoft.com/office/powerpoint/2010/main" val="13344466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4400" dirty="0" smtClean="0"/>
              <a:t>La progettazione</a:t>
            </a:r>
            <a:endParaRPr lang="it-IT" sz="4400" dirty="0"/>
          </a:p>
        </p:txBody>
      </p:sp>
      <p:sp>
        <p:nvSpPr>
          <p:cNvPr id="3" name="Segnaposto contenuto 2"/>
          <p:cNvSpPr>
            <a:spLocks noGrp="1"/>
          </p:cNvSpPr>
          <p:nvPr>
            <p:ph idx="1"/>
          </p:nvPr>
        </p:nvSpPr>
        <p:spPr/>
        <p:txBody>
          <a:bodyPr>
            <a:normAutofit lnSpcReduction="10000"/>
          </a:bodyPr>
          <a:lstStyle/>
          <a:p>
            <a:pPr marL="114300" indent="0">
              <a:buNone/>
            </a:pPr>
            <a:r>
              <a:rPr lang="it-IT" b="1" dirty="0" smtClean="0"/>
              <a:t>Ciò che conta nella progettazione</a:t>
            </a:r>
            <a:r>
              <a:rPr lang="it-IT" dirty="0" smtClean="0"/>
              <a:t>: creare occasioni in cui gli alunni possano fare esperienza di cultura viva, immersa nel flusso del reale, consonante con il desiderio di vita del discente, sulla base delle quali segnare il loro cammino di crescita. Esperienza dove il pensiero sia animato dall’osservazione, la scoperta,  la realizzazione di un’opera, la gestione di un evento, la comunicazione pubblica di quanto  realizzato.   </a:t>
            </a:r>
          </a:p>
          <a:p>
            <a:pPr marL="114300" indent="0">
              <a:buNone/>
            </a:pPr>
            <a:endParaRPr lang="it-IT" dirty="0" smtClean="0"/>
          </a:p>
          <a:p>
            <a:pPr marL="114300" indent="0">
              <a:buNone/>
            </a:pPr>
            <a:r>
              <a:rPr lang="it-IT" dirty="0" smtClean="0"/>
              <a:t>La </a:t>
            </a:r>
            <a:r>
              <a:rPr lang="it-IT" dirty="0" smtClean="0"/>
              <a:t>progettazione formativa si svolge in tre tappe:</a:t>
            </a:r>
          </a:p>
          <a:p>
            <a:pPr marL="571500" indent="-457200">
              <a:buFont typeface="+mj-lt"/>
              <a:buAutoNum type="arabicPeriod"/>
            </a:pPr>
            <a:r>
              <a:rPr lang="it-IT" dirty="0" smtClean="0"/>
              <a:t>Progetto </a:t>
            </a:r>
            <a:r>
              <a:rPr lang="it-IT" dirty="0" smtClean="0"/>
              <a:t>educativo e canovaccio formativo </a:t>
            </a:r>
          </a:p>
          <a:p>
            <a:pPr marL="571500" indent="-457200">
              <a:buFont typeface="+mj-lt"/>
              <a:buAutoNum type="arabicPeriod"/>
            </a:pPr>
            <a:r>
              <a:rPr lang="it-IT" dirty="0" smtClean="0"/>
              <a:t>Materiali per il curricolo formativo elaborati dai  Dipartimenti </a:t>
            </a:r>
          </a:p>
          <a:p>
            <a:pPr marL="571500" indent="-457200">
              <a:buFont typeface="+mj-lt"/>
              <a:buAutoNum type="arabicPeriod"/>
            </a:pPr>
            <a:r>
              <a:rPr lang="it-IT" dirty="0" smtClean="0"/>
              <a:t>Curricolo operativo a cura dei Consigli di </a:t>
            </a:r>
            <a:r>
              <a:rPr lang="it-IT" dirty="0" smtClean="0"/>
              <a:t>classe.</a:t>
            </a:r>
            <a:endParaRPr lang="it-IT" dirty="0" smtClean="0"/>
          </a:p>
          <a:p>
            <a:pPr marL="114300" indent="0">
              <a:buNone/>
            </a:pPr>
            <a:r>
              <a:rPr lang="it-IT" dirty="0" smtClean="0"/>
              <a:t>Inoltre </a:t>
            </a:r>
            <a:r>
              <a:rPr lang="it-IT" dirty="0" smtClean="0"/>
              <a:t>occorre prevedere i riti di continuità e gli eventi pubblici. </a:t>
            </a:r>
            <a:endParaRPr lang="it-IT" dirty="0"/>
          </a:p>
        </p:txBody>
      </p:sp>
    </p:spTree>
    <p:extLst>
      <p:ext uri="{BB962C8B-B14F-4D97-AF65-F5344CB8AC3E}">
        <p14:creationId xmlns:p14="http://schemas.microsoft.com/office/powerpoint/2010/main" val="28516579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200" dirty="0" smtClean="0"/>
              <a:t>Prima tappa: </a:t>
            </a:r>
            <a:r>
              <a:rPr lang="it-IT" sz="3200" i="1" dirty="0" smtClean="0"/>
              <a:t>Progetto educativo e Canovaccio formativo</a:t>
            </a:r>
            <a:endParaRPr lang="it-IT" sz="3200" i="1" dirty="0"/>
          </a:p>
        </p:txBody>
      </p:sp>
      <p:sp>
        <p:nvSpPr>
          <p:cNvPr id="3" name="Segnaposto contenuto 2"/>
          <p:cNvSpPr>
            <a:spLocks noGrp="1"/>
          </p:cNvSpPr>
          <p:nvPr>
            <p:ph idx="1"/>
          </p:nvPr>
        </p:nvSpPr>
        <p:spPr/>
        <p:txBody>
          <a:bodyPr>
            <a:normAutofit fontScale="92500"/>
          </a:bodyPr>
          <a:lstStyle/>
          <a:p>
            <a:r>
              <a:rPr lang="it-IT" dirty="0"/>
              <a:t>Un approccio per competenze deve privilegiare prima i fattori comuni, e quindi lavorare sugli </a:t>
            </a:r>
            <a:r>
              <a:rPr lang="it-IT" dirty="0" smtClean="0"/>
              <a:t>assi. </a:t>
            </a:r>
            <a:r>
              <a:rPr lang="it-IT" dirty="0"/>
              <a:t>Due sono gli elementi che garantiscono tale “comunanza”: il profilo e il binomio compiti di realtà/nuclei fondanti del sapere. </a:t>
            </a:r>
          </a:p>
          <a:p>
            <a:pPr marL="571500" indent="-457200">
              <a:buFont typeface="+mj-lt"/>
              <a:buAutoNum type="arabicPeriod"/>
            </a:pPr>
            <a:r>
              <a:rPr lang="it-IT" dirty="0" smtClean="0"/>
              <a:t>partire </a:t>
            </a:r>
            <a:r>
              <a:rPr lang="it-IT" dirty="0"/>
              <a:t>dalle competenze finali specificate nel profilo, per indicare i valori, i criteri metodologici, le esperienze fondamentali ed i passi più rilevanti del cammino proposto dalla scuola per perseguire tali </a:t>
            </a:r>
            <a:r>
              <a:rPr lang="it-IT" dirty="0" smtClean="0"/>
              <a:t>mete (</a:t>
            </a:r>
            <a:r>
              <a:rPr lang="it-IT" b="1" dirty="0"/>
              <a:t>P</a:t>
            </a:r>
            <a:r>
              <a:rPr lang="it-IT" b="1" dirty="0" smtClean="0"/>
              <a:t>rogetto educativo</a:t>
            </a:r>
            <a:r>
              <a:rPr lang="it-IT" dirty="0" smtClean="0"/>
              <a:t>– prima parte del POF).</a:t>
            </a:r>
            <a:endParaRPr lang="it-IT" dirty="0"/>
          </a:p>
          <a:p>
            <a:pPr marL="571500" indent="-457200">
              <a:buFont typeface="+mj-lt"/>
              <a:buAutoNum type="arabicPeriod"/>
            </a:pPr>
            <a:r>
              <a:rPr lang="it-IT" dirty="0" smtClean="0"/>
              <a:t>Procedendo a ritroso, indicare i compiti di realtà ed i nuclei fondanti del sapere che definiscono il percorso formativo. Specificare il contributo degli assi culturali e quindi delle discipline. In questo modo è stata elaborata una proposta di massima (</a:t>
            </a:r>
            <a:r>
              <a:rPr lang="it-IT" b="1" dirty="0" smtClean="0"/>
              <a:t>Canovaccio </a:t>
            </a:r>
            <a:r>
              <a:rPr lang="it-IT" b="1" dirty="0"/>
              <a:t>formativo </a:t>
            </a:r>
            <a:r>
              <a:rPr lang="it-IT" dirty="0" smtClean="0"/>
              <a:t>), sulla base della quale si passa ai consigli di classe che traducono tale proposta nel piano formativo vero e proprio.</a:t>
            </a:r>
          </a:p>
          <a:p>
            <a:endParaRPr lang="it-IT" dirty="0"/>
          </a:p>
        </p:txBody>
      </p:sp>
    </p:spTree>
    <p:extLst>
      <p:ext uri="{BB962C8B-B14F-4D97-AF65-F5344CB8AC3E}">
        <p14:creationId xmlns:p14="http://schemas.microsoft.com/office/powerpoint/2010/main" val="32086600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sz="3600" dirty="0" smtClean="0"/>
              <a:t>Progetto educativo</a:t>
            </a:r>
            <a:endParaRPr lang="it-IT" sz="3600" dirty="0"/>
          </a:p>
        </p:txBody>
      </p:sp>
      <p:graphicFrame>
        <p:nvGraphicFramePr>
          <p:cNvPr id="6" name="Segnaposto contenuto 5"/>
          <p:cNvGraphicFramePr>
            <a:graphicFrameLocks noGrp="1"/>
          </p:cNvGraphicFramePr>
          <p:nvPr>
            <p:ph idx="1"/>
            <p:extLst>
              <p:ext uri="{D42A27DB-BD31-4B8C-83A1-F6EECF244321}">
                <p14:modId xmlns:p14="http://schemas.microsoft.com/office/powerpoint/2010/main" val="938638175"/>
              </p:ext>
            </p:extLst>
          </p:nvPr>
        </p:nvGraphicFramePr>
        <p:xfrm>
          <a:off x="1162685" y="2633472"/>
          <a:ext cx="6209030" cy="2709418"/>
        </p:xfrm>
        <a:graphic>
          <a:graphicData uri="http://schemas.openxmlformats.org/drawingml/2006/table">
            <a:tbl>
              <a:tblPr firstRow="1" firstCol="1" bandRow="1">
                <a:tableStyleId>{5C22544A-7EE6-4342-B048-85BDC9FD1C3A}</a:tableStyleId>
              </a:tblPr>
              <a:tblGrid>
                <a:gridCol w="6209030"/>
              </a:tblGrid>
              <a:tr h="0">
                <a:tc>
                  <a:txBody>
                    <a:bodyPr/>
                    <a:lstStyle/>
                    <a:p>
                      <a:pPr algn="ctr">
                        <a:lnSpc>
                          <a:spcPct val="115000"/>
                        </a:lnSpc>
                        <a:spcAft>
                          <a:spcPts val="0"/>
                        </a:spcAft>
                      </a:pPr>
                      <a:r>
                        <a:rPr lang="it-IT" sz="1200" dirty="0">
                          <a:solidFill>
                            <a:schemeClr val="tx1"/>
                          </a:solidFill>
                          <a:effectLst/>
                        </a:rPr>
                        <a:t>Progetto educativo </a:t>
                      </a:r>
                      <a:r>
                        <a:rPr lang="it-IT" sz="1200" dirty="0" smtClean="0">
                          <a:solidFill>
                            <a:schemeClr val="tx1"/>
                          </a:solidFill>
                          <a:effectLst/>
                        </a:rPr>
                        <a:t> (</a:t>
                      </a:r>
                      <a:r>
                        <a:rPr lang="it-IT" sz="1200" dirty="0">
                          <a:solidFill>
                            <a:schemeClr val="tx1"/>
                          </a:solidFill>
                          <a:effectLst/>
                        </a:rPr>
                        <a:t>prima parte del </a:t>
                      </a:r>
                      <a:r>
                        <a:rPr lang="it-IT" sz="1200" dirty="0" err="1">
                          <a:solidFill>
                            <a:schemeClr val="tx1"/>
                          </a:solidFill>
                          <a:effectLst/>
                        </a:rPr>
                        <a:t>Pof</a:t>
                      </a:r>
                      <a:r>
                        <a:rPr lang="it-IT" sz="1200" dirty="0">
                          <a:solidFill>
                            <a:schemeClr val="tx1"/>
                          </a:solidFill>
                          <a:effectLst/>
                        </a:rPr>
                        <a:t>)</a:t>
                      </a:r>
                      <a:endParaRPr lang="it-IT" sz="1100" dirty="0">
                        <a:solidFill>
                          <a:schemeClr val="tx1"/>
                        </a:solidFill>
                        <a:effectLst/>
                      </a:endParaRPr>
                    </a:p>
                    <a:p>
                      <a:pPr>
                        <a:lnSpc>
                          <a:spcPct val="115000"/>
                        </a:lnSpc>
                        <a:spcAft>
                          <a:spcPts val="0"/>
                        </a:spcAft>
                      </a:pPr>
                      <a:r>
                        <a:rPr lang="it-IT" sz="1200" dirty="0">
                          <a:solidFill>
                            <a:schemeClr val="tx1"/>
                          </a:solidFill>
                          <a:effectLst/>
                        </a:rPr>
                        <a:t> </a:t>
                      </a:r>
                      <a:endParaRPr lang="it-IT" sz="1100" dirty="0">
                        <a:solidFill>
                          <a:schemeClr val="tx1"/>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6600"/>
                    </a:solidFill>
                  </a:tcPr>
                </a:tc>
              </a:tr>
              <a:tr h="0">
                <a:tc>
                  <a:txBody>
                    <a:bodyPr/>
                    <a:lstStyle/>
                    <a:p>
                      <a:pPr>
                        <a:lnSpc>
                          <a:spcPct val="115000"/>
                        </a:lnSpc>
                        <a:spcAft>
                          <a:spcPts val="0"/>
                        </a:spcAft>
                      </a:pPr>
                      <a:r>
                        <a:rPr lang="it-IT" sz="1200" dirty="0">
                          <a:solidFill>
                            <a:schemeClr val="tx1"/>
                          </a:solidFill>
                          <a:effectLst/>
                        </a:rPr>
                        <a:t> </a:t>
                      </a:r>
                      <a:endParaRPr lang="it-IT" sz="1100" dirty="0">
                        <a:solidFill>
                          <a:schemeClr val="tx1"/>
                        </a:solidFill>
                        <a:effectLst/>
                      </a:endParaRPr>
                    </a:p>
                    <a:p>
                      <a:pPr>
                        <a:lnSpc>
                          <a:spcPct val="115000"/>
                        </a:lnSpc>
                        <a:spcAft>
                          <a:spcPts val="0"/>
                        </a:spcAft>
                      </a:pPr>
                      <a:r>
                        <a:rPr lang="it-IT" sz="1200" dirty="0">
                          <a:solidFill>
                            <a:schemeClr val="tx1"/>
                          </a:solidFill>
                          <a:effectLst/>
                        </a:rPr>
                        <a:t>Profilo finale dell’allievo</a:t>
                      </a:r>
                      <a:endParaRPr lang="it-IT" sz="1100" dirty="0">
                        <a:solidFill>
                          <a:schemeClr val="tx1"/>
                        </a:solidFill>
                        <a:effectLst/>
                      </a:endParaRPr>
                    </a:p>
                    <a:p>
                      <a:pPr>
                        <a:lnSpc>
                          <a:spcPct val="115000"/>
                        </a:lnSpc>
                        <a:spcAft>
                          <a:spcPts val="0"/>
                        </a:spcAft>
                      </a:pPr>
                      <a:r>
                        <a:rPr lang="it-IT" sz="1200" dirty="0">
                          <a:solidFill>
                            <a:schemeClr val="tx1"/>
                          </a:solidFill>
                          <a:effectLst/>
                        </a:rPr>
                        <a:t> </a:t>
                      </a:r>
                      <a:endParaRPr lang="it-IT" sz="1100" dirty="0">
                        <a:solidFill>
                          <a:schemeClr val="tx1"/>
                        </a:solidFill>
                        <a:effectLst/>
                      </a:endParaRPr>
                    </a:p>
                    <a:p>
                      <a:pPr>
                        <a:lnSpc>
                          <a:spcPct val="115000"/>
                        </a:lnSpc>
                        <a:spcAft>
                          <a:spcPts val="0"/>
                        </a:spcAft>
                      </a:pPr>
                      <a:r>
                        <a:rPr lang="it-IT" sz="1200" dirty="0">
                          <a:solidFill>
                            <a:schemeClr val="tx1"/>
                          </a:solidFill>
                          <a:effectLst/>
                        </a:rPr>
                        <a:t>Valori di riferimento </a:t>
                      </a:r>
                      <a:endParaRPr lang="it-IT" sz="1100" dirty="0">
                        <a:solidFill>
                          <a:schemeClr val="tx1"/>
                        </a:solidFill>
                        <a:effectLst/>
                      </a:endParaRPr>
                    </a:p>
                    <a:p>
                      <a:pPr>
                        <a:lnSpc>
                          <a:spcPct val="115000"/>
                        </a:lnSpc>
                        <a:spcAft>
                          <a:spcPts val="0"/>
                        </a:spcAft>
                      </a:pPr>
                      <a:r>
                        <a:rPr lang="it-IT" sz="1200" dirty="0">
                          <a:solidFill>
                            <a:schemeClr val="tx1"/>
                          </a:solidFill>
                          <a:effectLst/>
                        </a:rPr>
                        <a:t> </a:t>
                      </a:r>
                      <a:endParaRPr lang="it-IT" sz="1100" dirty="0">
                        <a:solidFill>
                          <a:schemeClr val="tx1"/>
                        </a:solidFill>
                        <a:effectLst/>
                      </a:endParaRPr>
                    </a:p>
                    <a:p>
                      <a:pPr>
                        <a:lnSpc>
                          <a:spcPct val="115000"/>
                        </a:lnSpc>
                        <a:spcAft>
                          <a:spcPts val="0"/>
                        </a:spcAft>
                      </a:pPr>
                      <a:r>
                        <a:rPr lang="it-IT" sz="1200" dirty="0">
                          <a:solidFill>
                            <a:schemeClr val="tx1"/>
                          </a:solidFill>
                          <a:effectLst/>
                        </a:rPr>
                        <a:t>Criteri metodologici </a:t>
                      </a:r>
                      <a:endParaRPr lang="it-IT" sz="1100" dirty="0">
                        <a:solidFill>
                          <a:schemeClr val="tx1"/>
                        </a:solidFill>
                        <a:effectLst/>
                      </a:endParaRPr>
                    </a:p>
                    <a:p>
                      <a:pPr>
                        <a:lnSpc>
                          <a:spcPct val="115000"/>
                        </a:lnSpc>
                        <a:spcAft>
                          <a:spcPts val="0"/>
                        </a:spcAft>
                      </a:pPr>
                      <a:r>
                        <a:rPr lang="it-IT" sz="1200" dirty="0">
                          <a:solidFill>
                            <a:schemeClr val="tx1"/>
                          </a:solidFill>
                          <a:effectLst/>
                        </a:rPr>
                        <a:t> </a:t>
                      </a:r>
                      <a:endParaRPr lang="it-IT" sz="1100" dirty="0">
                        <a:solidFill>
                          <a:schemeClr val="tx1"/>
                        </a:solidFill>
                        <a:effectLst/>
                      </a:endParaRPr>
                    </a:p>
                    <a:p>
                      <a:pPr>
                        <a:lnSpc>
                          <a:spcPct val="115000"/>
                        </a:lnSpc>
                        <a:spcAft>
                          <a:spcPts val="0"/>
                        </a:spcAft>
                      </a:pPr>
                      <a:r>
                        <a:rPr lang="it-IT" sz="1200" dirty="0">
                          <a:solidFill>
                            <a:schemeClr val="tx1"/>
                          </a:solidFill>
                          <a:effectLst/>
                        </a:rPr>
                        <a:t>Esperienze fondamentali </a:t>
                      </a:r>
                      <a:endParaRPr lang="it-IT" sz="1100" dirty="0">
                        <a:solidFill>
                          <a:schemeClr val="tx1"/>
                        </a:solidFill>
                        <a:effectLst/>
                      </a:endParaRPr>
                    </a:p>
                    <a:p>
                      <a:pPr>
                        <a:lnSpc>
                          <a:spcPct val="115000"/>
                        </a:lnSpc>
                        <a:spcAft>
                          <a:spcPts val="0"/>
                        </a:spcAft>
                      </a:pPr>
                      <a:r>
                        <a:rPr lang="it-IT" sz="1200" dirty="0">
                          <a:solidFill>
                            <a:schemeClr val="tx1"/>
                          </a:solidFill>
                          <a:effectLst/>
                        </a:rPr>
                        <a:t> </a:t>
                      </a:r>
                      <a:endParaRPr lang="it-IT" sz="1100" dirty="0">
                        <a:solidFill>
                          <a:schemeClr val="tx1"/>
                        </a:solidFill>
                        <a:effectLst/>
                      </a:endParaRPr>
                    </a:p>
                    <a:p>
                      <a:pPr>
                        <a:lnSpc>
                          <a:spcPct val="115000"/>
                        </a:lnSpc>
                        <a:spcAft>
                          <a:spcPts val="0"/>
                        </a:spcAft>
                      </a:pPr>
                      <a:r>
                        <a:rPr lang="it-IT" sz="1200" dirty="0">
                          <a:solidFill>
                            <a:schemeClr val="tx1"/>
                          </a:solidFill>
                          <a:effectLst/>
                        </a:rPr>
                        <a:t>Tappe del percorso </a:t>
                      </a:r>
                      <a:endParaRPr lang="it-IT" sz="1100" dirty="0">
                        <a:solidFill>
                          <a:schemeClr val="tx1"/>
                        </a:solidFill>
                        <a:effectLst/>
                      </a:endParaRPr>
                    </a:p>
                    <a:p>
                      <a:pPr>
                        <a:lnSpc>
                          <a:spcPct val="115000"/>
                        </a:lnSpc>
                        <a:spcAft>
                          <a:spcPts val="0"/>
                        </a:spcAft>
                      </a:pPr>
                      <a:r>
                        <a:rPr lang="it-IT" sz="1200" dirty="0">
                          <a:solidFill>
                            <a:schemeClr val="tx1"/>
                          </a:solidFill>
                          <a:effectLst/>
                        </a:rPr>
                        <a:t> </a:t>
                      </a:r>
                      <a:endParaRPr lang="it-IT" sz="1100" dirty="0">
                        <a:solidFill>
                          <a:schemeClr val="tx1"/>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6600"/>
                    </a:solidFill>
                  </a:tcPr>
                </a:tc>
              </a:tr>
            </a:tbl>
          </a:graphicData>
        </a:graphic>
      </p:graphicFrame>
    </p:spTree>
    <p:extLst>
      <p:ext uri="{BB962C8B-B14F-4D97-AF65-F5344CB8AC3E}">
        <p14:creationId xmlns:p14="http://schemas.microsoft.com/office/powerpoint/2010/main" val="23199426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41784"/>
            <a:ext cx="7620000" cy="1143000"/>
          </a:xfrm>
        </p:spPr>
        <p:txBody>
          <a:bodyPr/>
          <a:lstStyle/>
          <a:p>
            <a:pPr algn="ctr"/>
            <a:r>
              <a:rPr lang="it-IT" sz="3600" dirty="0" smtClean="0"/>
              <a:t>Canovaccio formativo</a:t>
            </a:r>
            <a:endParaRPr lang="it-IT" sz="3600" dirty="0"/>
          </a:p>
        </p:txBody>
      </p:sp>
      <p:graphicFrame>
        <p:nvGraphicFramePr>
          <p:cNvPr id="7" name="Segnaposto contenuto 6"/>
          <p:cNvGraphicFramePr>
            <a:graphicFrameLocks noGrp="1"/>
          </p:cNvGraphicFramePr>
          <p:nvPr>
            <p:ph idx="1"/>
            <p:extLst>
              <p:ext uri="{D42A27DB-BD31-4B8C-83A1-F6EECF244321}">
                <p14:modId xmlns:p14="http://schemas.microsoft.com/office/powerpoint/2010/main" val="863765454"/>
              </p:ext>
            </p:extLst>
          </p:nvPr>
        </p:nvGraphicFramePr>
        <p:xfrm>
          <a:off x="1162685" y="2360676"/>
          <a:ext cx="6209030" cy="3269361"/>
        </p:xfrm>
        <a:graphic>
          <a:graphicData uri="http://schemas.openxmlformats.org/drawingml/2006/table">
            <a:tbl>
              <a:tblPr firstRow="1" firstCol="1" bandRow="1">
                <a:effectLst/>
                <a:tableStyleId>{5C22544A-7EE6-4342-B048-85BDC9FD1C3A}</a:tableStyleId>
              </a:tblPr>
              <a:tblGrid>
                <a:gridCol w="2185179"/>
                <a:gridCol w="1296144"/>
                <a:gridCol w="1296144"/>
                <a:gridCol w="1431563"/>
              </a:tblGrid>
              <a:tr h="0">
                <a:tc gridSpan="4">
                  <a:txBody>
                    <a:bodyPr/>
                    <a:lstStyle/>
                    <a:p>
                      <a:pPr algn="ctr">
                        <a:lnSpc>
                          <a:spcPct val="115000"/>
                        </a:lnSpc>
                        <a:spcAft>
                          <a:spcPts val="0"/>
                        </a:spcAft>
                      </a:pPr>
                      <a:r>
                        <a:rPr lang="it-IT" sz="1200" dirty="0">
                          <a:solidFill>
                            <a:schemeClr val="tx1"/>
                          </a:solidFill>
                          <a:effectLst/>
                        </a:rPr>
                        <a:t> </a:t>
                      </a:r>
                      <a:endParaRPr lang="it-IT" sz="1100" dirty="0">
                        <a:solidFill>
                          <a:schemeClr val="tx1"/>
                        </a:solidFill>
                        <a:effectLst/>
                      </a:endParaRPr>
                    </a:p>
                    <a:p>
                      <a:pPr algn="ctr">
                        <a:lnSpc>
                          <a:spcPct val="115000"/>
                        </a:lnSpc>
                        <a:spcAft>
                          <a:spcPts val="0"/>
                        </a:spcAft>
                      </a:pPr>
                      <a:r>
                        <a:rPr lang="it-IT" sz="1200" dirty="0">
                          <a:solidFill>
                            <a:schemeClr val="tx1"/>
                          </a:solidFill>
                          <a:effectLst/>
                        </a:rPr>
                        <a:t>Scuola dell’infanzia</a:t>
                      </a:r>
                      <a:endParaRPr lang="it-IT" sz="1100" dirty="0">
                        <a:solidFill>
                          <a:schemeClr val="tx1"/>
                        </a:solidFill>
                        <a:effectLst/>
                      </a:endParaRPr>
                    </a:p>
                    <a:p>
                      <a:pPr>
                        <a:lnSpc>
                          <a:spcPct val="115000"/>
                        </a:lnSpc>
                        <a:spcAft>
                          <a:spcPts val="0"/>
                        </a:spcAft>
                      </a:pPr>
                      <a:r>
                        <a:rPr lang="it-IT" sz="1200" dirty="0">
                          <a:solidFill>
                            <a:schemeClr val="tx1"/>
                          </a:solidFill>
                          <a:effectLst/>
                        </a:rPr>
                        <a:t>Campi di esperienza: </a:t>
                      </a:r>
                      <a:endParaRPr lang="it-IT" sz="1100" dirty="0">
                        <a:solidFill>
                          <a:schemeClr val="tx1"/>
                        </a:solidFill>
                        <a:effectLst/>
                      </a:endParaRPr>
                    </a:p>
                    <a:p>
                      <a:pPr>
                        <a:lnSpc>
                          <a:spcPct val="115000"/>
                        </a:lnSpc>
                        <a:spcAft>
                          <a:spcPts val="0"/>
                        </a:spcAft>
                      </a:pPr>
                      <a:r>
                        <a:rPr lang="it-IT" sz="1200" dirty="0">
                          <a:solidFill>
                            <a:schemeClr val="tx1"/>
                          </a:solidFill>
                          <a:effectLst/>
                        </a:rPr>
                        <a:t>Il sé e l’altro</a:t>
                      </a:r>
                      <a:endParaRPr lang="it-IT" sz="1100" dirty="0">
                        <a:solidFill>
                          <a:schemeClr val="tx1"/>
                        </a:solidFill>
                        <a:effectLst/>
                      </a:endParaRPr>
                    </a:p>
                    <a:p>
                      <a:pPr>
                        <a:lnSpc>
                          <a:spcPct val="115000"/>
                        </a:lnSpc>
                        <a:spcAft>
                          <a:spcPts val="0"/>
                        </a:spcAft>
                      </a:pPr>
                      <a:r>
                        <a:rPr lang="it-IT" sz="1200" dirty="0">
                          <a:solidFill>
                            <a:schemeClr val="tx1"/>
                          </a:solidFill>
                          <a:effectLst/>
                        </a:rPr>
                        <a:t>Immagini, suoni colori</a:t>
                      </a:r>
                      <a:endParaRPr lang="it-IT" sz="1100" dirty="0">
                        <a:solidFill>
                          <a:schemeClr val="tx1"/>
                        </a:solidFill>
                        <a:effectLst/>
                      </a:endParaRPr>
                    </a:p>
                    <a:p>
                      <a:pPr>
                        <a:lnSpc>
                          <a:spcPct val="115000"/>
                        </a:lnSpc>
                        <a:spcAft>
                          <a:spcPts val="0"/>
                        </a:spcAft>
                      </a:pPr>
                      <a:r>
                        <a:rPr lang="it-IT" sz="1200" dirty="0">
                          <a:solidFill>
                            <a:schemeClr val="tx1"/>
                          </a:solidFill>
                          <a:effectLst/>
                        </a:rPr>
                        <a:t>Il corso e il movimento</a:t>
                      </a:r>
                      <a:endParaRPr lang="it-IT" sz="1100" dirty="0">
                        <a:solidFill>
                          <a:schemeClr val="tx1"/>
                        </a:solidFill>
                        <a:effectLst/>
                      </a:endParaRPr>
                    </a:p>
                    <a:p>
                      <a:pPr>
                        <a:lnSpc>
                          <a:spcPct val="115000"/>
                        </a:lnSpc>
                        <a:spcAft>
                          <a:spcPts val="0"/>
                        </a:spcAft>
                      </a:pPr>
                      <a:r>
                        <a:rPr lang="it-IT" sz="1200" dirty="0">
                          <a:solidFill>
                            <a:schemeClr val="tx1"/>
                          </a:solidFill>
                          <a:effectLst/>
                        </a:rPr>
                        <a:t>I discorsi e le parole </a:t>
                      </a:r>
                      <a:endParaRPr lang="it-IT" sz="1100" dirty="0">
                        <a:solidFill>
                          <a:schemeClr val="tx1"/>
                        </a:solidFill>
                        <a:effectLst/>
                      </a:endParaRPr>
                    </a:p>
                    <a:p>
                      <a:pPr>
                        <a:lnSpc>
                          <a:spcPct val="115000"/>
                        </a:lnSpc>
                        <a:spcAft>
                          <a:spcPts val="0"/>
                        </a:spcAft>
                      </a:pPr>
                      <a:r>
                        <a:rPr lang="it-IT" sz="1200" dirty="0">
                          <a:solidFill>
                            <a:schemeClr val="tx1"/>
                          </a:solidFill>
                          <a:effectLst/>
                        </a:rPr>
                        <a:t>La conoscenza del mondo </a:t>
                      </a:r>
                      <a:endParaRPr lang="it-IT" sz="1100" dirty="0">
                        <a:solidFill>
                          <a:schemeClr val="tx1"/>
                        </a:solidFill>
                        <a:effectLst/>
                      </a:endParaRPr>
                    </a:p>
                    <a:p>
                      <a:pPr>
                        <a:lnSpc>
                          <a:spcPct val="115000"/>
                        </a:lnSpc>
                        <a:spcAft>
                          <a:spcPts val="0"/>
                        </a:spcAft>
                      </a:pPr>
                      <a:r>
                        <a:rPr lang="it-IT" sz="1200" dirty="0">
                          <a:solidFill>
                            <a:schemeClr val="tx1"/>
                          </a:solidFill>
                          <a:effectLst/>
                        </a:rPr>
                        <a:t> </a:t>
                      </a:r>
                      <a:endParaRPr lang="it-IT" sz="1100" dirty="0">
                        <a:solidFill>
                          <a:schemeClr val="tx1"/>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lang="it-IT" dirty="0"/>
                    </a:p>
                  </a:txBody>
                  <a:tcPr/>
                </a:tc>
                <a:tc hMerge="1">
                  <a:txBody>
                    <a:bodyPr/>
                    <a:lstStyle/>
                    <a:p>
                      <a:endParaRPr lang="it-IT" dirty="0"/>
                    </a:p>
                  </a:txBody>
                  <a:tcPr/>
                </a:tc>
                <a:tc hMerge="1">
                  <a:txBody>
                    <a:bodyPr/>
                    <a:lstStyle/>
                    <a:p>
                      <a:endParaRPr lang="it-IT" dirty="0"/>
                    </a:p>
                  </a:txBody>
                  <a:tcPr/>
                </a:tc>
              </a:tr>
              <a:tr h="0">
                <a:tc>
                  <a:txBody>
                    <a:bodyPr/>
                    <a:lstStyle/>
                    <a:p>
                      <a:pPr algn="ctr">
                        <a:lnSpc>
                          <a:spcPct val="115000"/>
                        </a:lnSpc>
                        <a:spcAft>
                          <a:spcPts val="0"/>
                        </a:spcAft>
                      </a:pPr>
                      <a:r>
                        <a:rPr lang="it-IT" sz="1200">
                          <a:solidFill>
                            <a:schemeClr val="tx1"/>
                          </a:solidFill>
                          <a:effectLst/>
                        </a:rPr>
                        <a:t>Traguardi di sviluppo delle competenze</a:t>
                      </a:r>
                      <a:endParaRPr lang="it-IT" sz="1100">
                        <a:solidFill>
                          <a:schemeClr val="tx1"/>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lnSpc>
                          <a:spcPct val="115000"/>
                        </a:lnSpc>
                        <a:spcAft>
                          <a:spcPts val="0"/>
                        </a:spcAft>
                      </a:pPr>
                      <a:r>
                        <a:rPr lang="it-IT" sz="1200">
                          <a:solidFill>
                            <a:schemeClr val="tx1"/>
                          </a:solidFill>
                          <a:effectLst/>
                        </a:rPr>
                        <a:t>Obiettivi 3 anni</a:t>
                      </a:r>
                      <a:endParaRPr lang="it-IT" sz="1100">
                        <a:solidFill>
                          <a:schemeClr val="tx1"/>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lnSpc>
                          <a:spcPct val="115000"/>
                        </a:lnSpc>
                        <a:spcAft>
                          <a:spcPts val="0"/>
                        </a:spcAft>
                      </a:pPr>
                      <a:r>
                        <a:rPr lang="it-IT" sz="1200">
                          <a:solidFill>
                            <a:schemeClr val="tx1"/>
                          </a:solidFill>
                          <a:effectLst/>
                        </a:rPr>
                        <a:t>Obiettivi 4 anni</a:t>
                      </a:r>
                      <a:endParaRPr lang="it-IT" sz="1100">
                        <a:solidFill>
                          <a:schemeClr val="tx1"/>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lnSpc>
                          <a:spcPct val="115000"/>
                        </a:lnSpc>
                        <a:spcAft>
                          <a:spcPts val="0"/>
                        </a:spcAft>
                      </a:pPr>
                      <a:r>
                        <a:rPr lang="it-IT" sz="1200">
                          <a:solidFill>
                            <a:schemeClr val="tx1"/>
                          </a:solidFill>
                          <a:effectLst/>
                        </a:rPr>
                        <a:t>Obiettivi 5 anni</a:t>
                      </a:r>
                      <a:endParaRPr lang="it-IT" sz="1100">
                        <a:solidFill>
                          <a:schemeClr val="tx1"/>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r>
              <a:tr h="0">
                <a:tc>
                  <a:txBody>
                    <a:bodyPr/>
                    <a:lstStyle/>
                    <a:p>
                      <a:pPr>
                        <a:lnSpc>
                          <a:spcPct val="115000"/>
                        </a:lnSpc>
                        <a:spcAft>
                          <a:spcPts val="0"/>
                        </a:spcAft>
                      </a:pPr>
                      <a:r>
                        <a:rPr lang="it-IT" sz="1200">
                          <a:solidFill>
                            <a:schemeClr val="tx1"/>
                          </a:solidFill>
                          <a:effectLst/>
                        </a:rPr>
                        <a:t> </a:t>
                      </a:r>
                      <a:endParaRPr lang="it-IT" sz="1100">
                        <a:solidFill>
                          <a:schemeClr val="tx1"/>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nSpc>
                          <a:spcPct val="115000"/>
                        </a:lnSpc>
                        <a:spcAft>
                          <a:spcPts val="0"/>
                        </a:spcAft>
                      </a:pPr>
                      <a:r>
                        <a:rPr lang="it-IT" sz="1200">
                          <a:solidFill>
                            <a:schemeClr val="tx1"/>
                          </a:solidFill>
                          <a:effectLst/>
                        </a:rPr>
                        <a:t> </a:t>
                      </a:r>
                      <a:endParaRPr lang="it-IT" sz="1100">
                        <a:solidFill>
                          <a:schemeClr val="tx1"/>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nSpc>
                          <a:spcPct val="115000"/>
                        </a:lnSpc>
                        <a:spcAft>
                          <a:spcPts val="0"/>
                        </a:spcAft>
                      </a:pPr>
                      <a:r>
                        <a:rPr lang="it-IT" sz="1200">
                          <a:solidFill>
                            <a:schemeClr val="tx1"/>
                          </a:solidFill>
                          <a:effectLst/>
                        </a:rPr>
                        <a:t> </a:t>
                      </a:r>
                      <a:endParaRPr lang="it-IT" sz="1100">
                        <a:solidFill>
                          <a:schemeClr val="tx1"/>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nSpc>
                          <a:spcPct val="115000"/>
                        </a:lnSpc>
                        <a:spcAft>
                          <a:spcPts val="0"/>
                        </a:spcAft>
                      </a:pPr>
                      <a:r>
                        <a:rPr lang="it-IT" sz="1200">
                          <a:solidFill>
                            <a:schemeClr val="tx1"/>
                          </a:solidFill>
                          <a:effectLst/>
                        </a:rPr>
                        <a:t> </a:t>
                      </a:r>
                      <a:endParaRPr lang="it-IT" sz="1100">
                        <a:solidFill>
                          <a:schemeClr val="tx1"/>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r>
              <a:tr h="0">
                <a:tc>
                  <a:txBody>
                    <a:bodyPr/>
                    <a:lstStyle/>
                    <a:p>
                      <a:pPr>
                        <a:lnSpc>
                          <a:spcPct val="115000"/>
                        </a:lnSpc>
                        <a:spcAft>
                          <a:spcPts val="0"/>
                        </a:spcAft>
                      </a:pPr>
                      <a:r>
                        <a:rPr lang="it-IT" sz="1200">
                          <a:solidFill>
                            <a:schemeClr val="tx1"/>
                          </a:solidFill>
                          <a:effectLst/>
                        </a:rPr>
                        <a:t> </a:t>
                      </a:r>
                      <a:endParaRPr lang="it-IT" sz="1100">
                        <a:solidFill>
                          <a:schemeClr val="tx1"/>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nSpc>
                          <a:spcPct val="115000"/>
                        </a:lnSpc>
                        <a:spcAft>
                          <a:spcPts val="0"/>
                        </a:spcAft>
                      </a:pPr>
                      <a:r>
                        <a:rPr lang="it-IT" sz="1200">
                          <a:solidFill>
                            <a:schemeClr val="tx1"/>
                          </a:solidFill>
                          <a:effectLst/>
                        </a:rPr>
                        <a:t> </a:t>
                      </a:r>
                      <a:endParaRPr lang="it-IT" sz="1100">
                        <a:solidFill>
                          <a:schemeClr val="tx1"/>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nSpc>
                          <a:spcPct val="115000"/>
                        </a:lnSpc>
                        <a:spcAft>
                          <a:spcPts val="0"/>
                        </a:spcAft>
                      </a:pPr>
                      <a:r>
                        <a:rPr lang="it-IT" sz="1200">
                          <a:solidFill>
                            <a:schemeClr val="tx1"/>
                          </a:solidFill>
                          <a:effectLst/>
                        </a:rPr>
                        <a:t> </a:t>
                      </a:r>
                      <a:endParaRPr lang="it-IT" sz="1100">
                        <a:solidFill>
                          <a:schemeClr val="tx1"/>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nSpc>
                          <a:spcPct val="115000"/>
                        </a:lnSpc>
                        <a:spcAft>
                          <a:spcPts val="0"/>
                        </a:spcAft>
                      </a:pPr>
                      <a:r>
                        <a:rPr lang="it-IT" sz="1200">
                          <a:solidFill>
                            <a:schemeClr val="tx1"/>
                          </a:solidFill>
                          <a:effectLst/>
                        </a:rPr>
                        <a:t> </a:t>
                      </a:r>
                      <a:endParaRPr lang="it-IT" sz="1100">
                        <a:solidFill>
                          <a:schemeClr val="tx1"/>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r>
              <a:tr h="0">
                <a:tc gridSpan="4">
                  <a:txBody>
                    <a:bodyPr/>
                    <a:lstStyle/>
                    <a:p>
                      <a:pPr>
                        <a:lnSpc>
                          <a:spcPct val="115000"/>
                        </a:lnSpc>
                        <a:spcAft>
                          <a:spcPts val="0"/>
                        </a:spcAft>
                      </a:pPr>
                      <a:r>
                        <a:rPr lang="it-IT" sz="1200" dirty="0">
                          <a:solidFill>
                            <a:schemeClr val="tx1"/>
                          </a:solidFill>
                          <a:effectLst/>
                        </a:rPr>
                        <a:t> </a:t>
                      </a:r>
                      <a:endParaRPr lang="it-IT" sz="1100" dirty="0" smtClean="0">
                        <a:solidFill>
                          <a:schemeClr val="tx1"/>
                        </a:solidFill>
                        <a:effectLst/>
                        <a:latin typeface="Calibri"/>
                        <a:cs typeface="Times New Roman"/>
                      </a:endParaRPr>
                    </a:p>
                    <a:p>
                      <a:pPr>
                        <a:lnSpc>
                          <a:spcPct val="115000"/>
                        </a:lnSpc>
                        <a:spcAft>
                          <a:spcPts val="0"/>
                        </a:spcAft>
                      </a:pPr>
                      <a:r>
                        <a:rPr lang="it-IT" sz="1100" dirty="0" smtClean="0">
                          <a:solidFill>
                            <a:schemeClr val="tx1"/>
                          </a:solidFill>
                          <a:effectLst/>
                        </a:rPr>
                        <a:t>Valutazione</a:t>
                      </a:r>
                    </a:p>
                    <a:p>
                      <a:pPr>
                        <a:lnSpc>
                          <a:spcPct val="115000"/>
                        </a:lnSpc>
                        <a:spcAft>
                          <a:spcPts val="0"/>
                        </a:spcAft>
                      </a:pPr>
                      <a:r>
                        <a:rPr lang="it-IT" sz="1100" dirty="0" smtClean="0">
                          <a:solidFill>
                            <a:schemeClr val="tx1"/>
                          </a:solidFill>
                          <a:effectLst/>
                        </a:rPr>
                        <a:t>Continuità </a:t>
                      </a:r>
                      <a:r>
                        <a:rPr lang="it-IT" sz="1100" dirty="0">
                          <a:solidFill>
                            <a:schemeClr val="tx1"/>
                          </a:solidFill>
                          <a:effectLst/>
                        </a:rPr>
                        <a:t>  </a:t>
                      </a:r>
                      <a:endParaRPr lang="it-IT" sz="1100" dirty="0">
                        <a:solidFill>
                          <a:schemeClr val="tx1"/>
                        </a:solidFill>
                        <a:effectLst/>
                        <a:latin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pPr>
                        <a:lnSpc>
                          <a:spcPct val="115000"/>
                        </a:lnSpc>
                        <a:spcAft>
                          <a:spcPts val="0"/>
                        </a:spcAft>
                      </a:pPr>
                      <a:endParaRPr lang="it-IT" sz="1100" dirty="0">
                        <a:effectLst/>
                        <a:latin typeface="Calibri"/>
                        <a:ea typeface="Calibri"/>
                        <a:cs typeface="Times New Roman"/>
                      </a:endParaRPr>
                    </a:p>
                  </a:txBody>
                  <a:tcPr marL="68580" marR="68580" marT="0" marB="0"/>
                </a:tc>
                <a:tc hMerge="1">
                  <a:txBody>
                    <a:bodyPr/>
                    <a:lstStyle/>
                    <a:p>
                      <a:pPr>
                        <a:lnSpc>
                          <a:spcPct val="115000"/>
                        </a:lnSpc>
                        <a:spcAft>
                          <a:spcPts val="0"/>
                        </a:spcAft>
                      </a:pPr>
                      <a:endParaRPr lang="it-IT" sz="1100" dirty="0">
                        <a:effectLst/>
                        <a:latin typeface="Calibri"/>
                        <a:ea typeface="Calibri"/>
                        <a:cs typeface="Times New Roman"/>
                      </a:endParaRPr>
                    </a:p>
                  </a:txBody>
                  <a:tcPr marL="68580" marR="68580" marT="0" marB="0"/>
                </a:tc>
                <a:tc hMerge="1">
                  <a:txBody>
                    <a:bodyPr/>
                    <a:lstStyle/>
                    <a:p>
                      <a:pPr>
                        <a:lnSpc>
                          <a:spcPct val="115000"/>
                        </a:lnSpc>
                        <a:spcAft>
                          <a:spcPts val="0"/>
                        </a:spcAft>
                      </a:pPr>
                      <a:endParaRPr lang="it-IT" sz="1100" dirty="0">
                        <a:effectLst/>
                        <a:latin typeface="Calibri"/>
                      </a:endParaRPr>
                    </a:p>
                  </a:txBody>
                  <a:tcPr marL="68580" marR="68580" marT="0" marB="0"/>
                </a:tc>
              </a:tr>
            </a:tbl>
          </a:graphicData>
        </a:graphic>
      </p:graphicFrame>
    </p:spTree>
    <p:extLst>
      <p:ext uri="{BB962C8B-B14F-4D97-AF65-F5344CB8AC3E}">
        <p14:creationId xmlns:p14="http://schemas.microsoft.com/office/powerpoint/2010/main" val="1908008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Indice </a:t>
            </a:r>
            <a:endParaRPr lang="it-IT" dirty="0"/>
          </a:p>
        </p:txBody>
      </p:sp>
      <p:sp>
        <p:nvSpPr>
          <p:cNvPr id="3" name="Segnaposto contenuto 2"/>
          <p:cNvSpPr>
            <a:spLocks noGrp="1"/>
          </p:cNvSpPr>
          <p:nvPr>
            <p:ph idx="1"/>
          </p:nvPr>
        </p:nvSpPr>
        <p:spPr/>
        <p:txBody>
          <a:bodyPr/>
          <a:lstStyle/>
          <a:p>
            <a:pPr marL="571500" indent="-457200">
              <a:buFont typeface="+mj-lt"/>
              <a:buAutoNum type="arabicPeriod"/>
            </a:pPr>
            <a:r>
              <a:rPr lang="it-IT" sz="2800" dirty="0" smtClean="0"/>
              <a:t>Scuola inerte, scuola viva</a:t>
            </a:r>
          </a:p>
          <a:p>
            <a:pPr marL="571500" indent="-457200">
              <a:buFont typeface="+mj-lt"/>
              <a:buAutoNum type="arabicPeriod"/>
            </a:pPr>
            <a:r>
              <a:rPr lang="it-IT" sz="2800" dirty="0" smtClean="0"/>
              <a:t>La svolta culturale </a:t>
            </a:r>
          </a:p>
          <a:p>
            <a:pPr marL="571500" indent="-457200">
              <a:buFont typeface="+mj-lt"/>
              <a:buAutoNum type="arabicPeriod"/>
            </a:pPr>
            <a:r>
              <a:rPr lang="it-IT" sz="2800" dirty="0" smtClean="0"/>
              <a:t>Il cammino della conoscenza </a:t>
            </a:r>
          </a:p>
          <a:p>
            <a:pPr marL="571500" indent="-457200">
              <a:buFont typeface="+mj-lt"/>
              <a:buAutoNum type="arabicPeriod"/>
            </a:pPr>
            <a:r>
              <a:rPr lang="it-IT" sz="2800" dirty="0" smtClean="0"/>
              <a:t>Il curricolo </a:t>
            </a:r>
          </a:p>
          <a:p>
            <a:pPr marL="571500" indent="-457200">
              <a:buFont typeface="+mj-lt"/>
              <a:buAutoNum type="arabicPeriod"/>
            </a:pPr>
            <a:r>
              <a:rPr lang="it-IT" sz="2800" dirty="0" smtClean="0"/>
              <a:t>La progettazione </a:t>
            </a:r>
          </a:p>
          <a:p>
            <a:pPr marL="571500" indent="-457200">
              <a:buFont typeface="+mj-lt"/>
              <a:buAutoNum type="arabicPeriod"/>
            </a:pPr>
            <a:r>
              <a:rPr lang="it-IT" sz="2800" dirty="0" smtClean="0"/>
              <a:t>I compiti di realtà</a:t>
            </a:r>
          </a:p>
          <a:p>
            <a:pPr marL="571500" indent="-457200">
              <a:buFont typeface="+mj-lt"/>
              <a:buAutoNum type="arabicPeriod"/>
            </a:pPr>
            <a:r>
              <a:rPr lang="it-IT" sz="2800" dirty="0" smtClean="0"/>
              <a:t>La valutazione.</a:t>
            </a:r>
          </a:p>
          <a:p>
            <a:pPr marL="571500" indent="-457200">
              <a:buFont typeface="+mj-lt"/>
              <a:buAutoNum type="arabicPeriod"/>
            </a:pPr>
            <a:endParaRPr lang="it-IT" dirty="0" smtClean="0"/>
          </a:p>
          <a:p>
            <a:pPr marL="571500" indent="-457200">
              <a:buFont typeface="+mj-lt"/>
              <a:buAutoNum type="arabicPeriod"/>
            </a:pPr>
            <a:endParaRPr lang="it-IT" dirty="0" smtClean="0"/>
          </a:p>
          <a:p>
            <a:endParaRPr lang="it-IT" dirty="0"/>
          </a:p>
        </p:txBody>
      </p:sp>
    </p:spTree>
    <p:extLst>
      <p:ext uri="{BB962C8B-B14F-4D97-AF65-F5344CB8AC3E}">
        <p14:creationId xmlns:p14="http://schemas.microsoft.com/office/powerpoint/2010/main" val="3639363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Segnaposto contenuto 6"/>
          <p:cNvGraphicFramePr>
            <a:graphicFrameLocks noGrp="1"/>
          </p:cNvGraphicFramePr>
          <p:nvPr>
            <p:ph idx="1"/>
            <p:extLst>
              <p:ext uri="{D42A27DB-BD31-4B8C-83A1-F6EECF244321}">
                <p14:modId xmlns:p14="http://schemas.microsoft.com/office/powerpoint/2010/main" val="3998418247"/>
              </p:ext>
            </p:extLst>
          </p:nvPr>
        </p:nvGraphicFramePr>
        <p:xfrm>
          <a:off x="1162050" y="1772817"/>
          <a:ext cx="6209030" cy="3807683"/>
        </p:xfrm>
        <a:graphic>
          <a:graphicData uri="http://schemas.openxmlformats.org/drawingml/2006/table">
            <a:tbl>
              <a:tblPr firstRow="1" firstCol="1" bandRow="1"/>
              <a:tblGrid>
                <a:gridCol w="3757854"/>
                <a:gridCol w="1221745"/>
                <a:gridCol w="1229431"/>
              </a:tblGrid>
              <a:tr h="2160239">
                <a:tc gridSpan="3">
                  <a:txBody>
                    <a:bodyPr/>
                    <a:lstStyle/>
                    <a:p>
                      <a:pPr>
                        <a:lnSpc>
                          <a:spcPct val="115000"/>
                        </a:lnSpc>
                        <a:spcAft>
                          <a:spcPts val="0"/>
                        </a:spcAft>
                      </a:pPr>
                      <a:r>
                        <a:rPr lang="it-IT" sz="1200" dirty="0">
                          <a:effectLst/>
                          <a:latin typeface="Times New Roman"/>
                          <a:ea typeface="Calibri"/>
                          <a:cs typeface="Times New Roman"/>
                        </a:rPr>
                        <a:t> </a:t>
                      </a:r>
                      <a:endParaRPr lang="it-IT" sz="1100" dirty="0">
                        <a:effectLst/>
                        <a:latin typeface="Calibri"/>
                        <a:ea typeface="Calibri"/>
                        <a:cs typeface="Times New Roman"/>
                      </a:endParaRPr>
                    </a:p>
                    <a:p>
                      <a:pPr algn="ctr">
                        <a:lnSpc>
                          <a:spcPct val="115000"/>
                        </a:lnSpc>
                        <a:spcAft>
                          <a:spcPts val="0"/>
                        </a:spcAft>
                      </a:pPr>
                      <a:r>
                        <a:rPr lang="it-IT" sz="1200" b="1" dirty="0">
                          <a:effectLst/>
                          <a:latin typeface="Times New Roman"/>
                          <a:ea typeface="Calibri"/>
                          <a:cs typeface="Times New Roman"/>
                        </a:rPr>
                        <a:t>Scuola primaria </a:t>
                      </a:r>
                      <a:endParaRPr lang="it-IT" sz="1200" b="1" dirty="0" smtClean="0">
                        <a:effectLst/>
                        <a:latin typeface="Times New Roman"/>
                        <a:ea typeface="Calibri"/>
                        <a:cs typeface="Times New Roman"/>
                      </a:endParaRPr>
                    </a:p>
                    <a:p>
                      <a:pPr>
                        <a:lnSpc>
                          <a:spcPct val="115000"/>
                        </a:lnSpc>
                        <a:spcAft>
                          <a:spcPts val="0"/>
                        </a:spcAft>
                      </a:pPr>
                      <a:r>
                        <a:rPr lang="it-IT" sz="1200" dirty="0">
                          <a:effectLst/>
                          <a:latin typeface="Times New Roman"/>
                          <a:ea typeface="Calibri"/>
                          <a:cs typeface="Times New Roman"/>
                        </a:rPr>
                        <a:t> </a:t>
                      </a:r>
                      <a:endParaRPr lang="it-IT" sz="1100" dirty="0">
                        <a:effectLst/>
                        <a:latin typeface="Calibri"/>
                        <a:ea typeface="Calibri"/>
                        <a:cs typeface="Times New Roman"/>
                      </a:endParaRPr>
                    </a:p>
                    <a:p>
                      <a:pPr marL="0" marR="0" lvl="0" indent="0" algn="l" defTabSz="914400" rtl="0" eaLnBrk="1" fontAlgn="base" latinLnBrk="0" hangingPunct="1">
                        <a:lnSpc>
                          <a:spcPct val="100000"/>
                        </a:lnSpc>
                        <a:spcBef>
                          <a:spcPct val="0"/>
                        </a:spcBef>
                        <a:spcAft>
                          <a:spcPct val="0"/>
                        </a:spcAft>
                        <a:buClrTx/>
                        <a:buSzTx/>
                        <a:buFontTx/>
                        <a:buNone/>
                        <a:tabLst/>
                      </a:pPr>
                      <a:r>
                        <a:rPr lang="it-IT" sz="1200" dirty="0">
                          <a:effectLst/>
                          <a:latin typeface="Times New Roman"/>
                          <a:ea typeface="Calibri"/>
                          <a:cs typeface="Times New Roman"/>
                        </a:rPr>
                        <a:t>Lingua italiana </a:t>
                      </a:r>
                      <a:endParaRPr lang="it-IT" sz="1200" dirty="0" smtClean="0">
                        <a:effectLst/>
                        <a:latin typeface="Times New Roman"/>
                        <a:ea typeface="Calibri"/>
                        <a:cs typeface="Times New Roman"/>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Lingua straniera</a:t>
                      </a:r>
                      <a:endParaRPr kumimoji="0" lang="it-IT" altLang="it-IT"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Asse matematico, scientifico e tecnologico (anche digitale)</a:t>
                      </a:r>
                      <a:endParaRPr kumimoji="0" lang="it-IT" altLang="it-IT"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Asse storico-sociale</a:t>
                      </a:r>
                      <a:endParaRPr kumimoji="0" lang="it-IT" altLang="it-IT"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Espressione culturale (estetica-artistica, corporea)</a:t>
                      </a:r>
                      <a:endParaRPr kumimoji="0" lang="it-IT" altLang="it-IT"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Cittadinanza (imparare a imparare compreso il lavoro cooperativo, spirito di iniziativa ed intraprendenza)</a:t>
                      </a:r>
                      <a:endParaRPr kumimoji="0" lang="it-IT" altLang="it-IT" sz="1600" b="0" i="0" u="none" strike="noStrike" cap="none" normalizeH="0" baseline="0" dirty="0" smtClean="0">
                        <a:ln>
                          <a:noFill/>
                        </a:ln>
                        <a:solidFill>
                          <a:schemeClr val="tx1"/>
                        </a:solidFill>
                        <a:effectLst/>
                        <a:latin typeface="Arial" pitchFamily="34" charset="0"/>
                        <a:cs typeface="Arial" pitchFamily="34" charset="0"/>
                      </a:endParaRPr>
                    </a:p>
                    <a:p>
                      <a:pPr>
                        <a:lnSpc>
                          <a:spcPct val="115000"/>
                        </a:lnSpc>
                        <a:spcAft>
                          <a:spcPts val="0"/>
                        </a:spcAft>
                      </a:pPr>
                      <a:endParaRPr lang="it-IT" sz="1100" dirty="0">
                        <a:effectLst/>
                        <a:latin typeface="Calibri"/>
                        <a:ea typeface="Calibri"/>
                        <a:cs typeface="Times New Roman"/>
                      </a:endParaRPr>
                    </a:p>
                    <a:p>
                      <a:pPr marL="0" marR="0" indent="0" algn="ctr" defTabSz="914400" rtl="0" eaLnBrk="1" fontAlgn="auto" latinLnBrk="0" hangingPunct="1">
                        <a:lnSpc>
                          <a:spcPct val="115000"/>
                        </a:lnSpc>
                        <a:spcBef>
                          <a:spcPts val="0"/>
                        </a:spcBef>
                        <a:spcAft>
                          <a:spcPts val="0"/>
                        </a:spcAft>
                        <a:buClrTx/>
                        <a:buSzTx/>
                        <a:buFontTx/>
                        <a:buNone/>
                        <a:tabLst/>
                        <a:defRPr/>
                      </a:pPr>
                      <a:r>
                        <a:rPr lang="it-IT" sz="1200" dirty="0">
                          <a:effectLst/>
                          <a:latin typeface="Times New Roman"/>
                          <a:ea typeface="Calibri"/>
                          <a:cs typeface="Times New Roman"/>
                        </a:rPr>
                        <a:t> </a:t>
                      </a:r>
                      <a:r>
                        <a:rPr lang="it-IT" sz="1100" dirty="0" smtClean="0">
                          <a:effectLst/>
                          <a:latin typeface="Times New Roman"/>
                          <a:ea typeface="Calibri"/>
                          <a:cs typeface="Times New Roman"/>
                        </a:rPr>
                        <a:t>Quinto anno</a:t>
                      </a:r>
                      <a:endParaRPr lang="it-IT"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endParaRPr lang="it-IT" dirty="0"/>
                    </a:p>
                  </a:txBody>
                  <a:tcPr>
                    <a:lnL w="12700" cap="flat" cmpd="sng" algn="ctr">
                      <a:solidFill>
                        <a:srgbClr val="000000"/>
                      </a:solidFill>
                      <a:prstDash val="solid"/>
                      <a:round/>
                      <a:headEnd type="none" w="med" len="med"/>
                      <a:tailEnd type="none" w="med" len="med"/>
                    </a:lnL>
                    <a:lnB w="12700" cap="flat" cmpd="sng" algn="ctr">
                      <a:solidFill>
                        <a:srgbClr val="000000"/>
                      </a:solidFill>
                      <a:prstDash val="solid"/>
                      <a:round/>
                      <a:headEnd type="none" w="med" len="med"/>
                      <a:tailEnd type="none" w="med" len="med"/>
                    </a:lnB>
                  </a:tcPr>
                </a:tc>
                <a:tc hMerge="1">
                  <a:txBody>
                    <a:bodyPr/>
                    <a:lstStyle/>
                    <a:p>
                      <a:endParaRPr lang="it-IT" dirty="0"/>
                    </a:p>
                  </a:txBody>
                  <a:tcPr>
                    <a:lnB w="12700" cap="flat" cmpd="sng" algn="ctr">
                      <a:solidFill>
                        <a:srgbClr val="000000"/>
                      </a:solidFill>
                      <a:prstDash val="solid"/>
                      <a:round/>
                      <a:headEnd type="none" w="med" len="med"/>
                      <a:tailEnd type="none" w="med" len="med"/>
                    </a:lnB>
                  </a:tcPr>
                </a:tc>
              </a:tr>
              <a:tr h="0">
                <a:tc>
                  <a:txBody>
                    <a:bodyPr/>
                    <a:lstStyle/>
                    <a:p>
                      <a:pPr algn="ctr">
                        <a:lnSpc>
                          <a:spcPct val="115000"/>
                        </a:lnSpc>
                        <a:spcAft>
                          <a:spcPts val="0"/>
                        </a:spcAft>
                      </a:pPr>
                      <a:r>
                        <a:rPr lang="it-IT" sz="1200" dirty="0" smtClean="0">
                          <a:effectLst/>
                          <a:latin typeface="Times New Roman"/>
                          <a:ea typeface="Calibri"/>
                          <a:cs typeface="Times New Roman"/>
                        </a:rPr>
                        <a:t>Attività (specie compiti </a:t>
                      </a:r>
                      <a:r>
                        <a:rPr lang="it-IT" sz="1200" dirty="0">
                          <a:effectLst/>
                          <a:latin typeface="Times New Roman"/>
                          <a:ea typeface="Calibri"/>
                          <a:cs typeface="Times New Roman"/>
                        </a:rPr>
                        <a:t>di </a:t>
                      </a:r>
                      <a:r>
                        <a:rPr lang="it-IT" sz="1200" dirty="0" smtClean="0">
                          <a:effectLst/>
                          <a:latin typeface="Times New Roman"/>
                          <a:ea typeface="Calibri"/>
                          <a:cs typeface="Times New Roman"/>
                        </a:rPr>
                        <a:t>realtà)</a:t>
                      </a:r>
                      <a:endParaRPr lang="it-IT"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lnSpc>
                          <a:spcPct val="115000"/>
                        </a:lnSpc>
                        <a:spcAft>
                          <a:spcPts val="0"/>
                        </a:spcAft>
                      </a:pPr>
                      <a:r>
                        <a:rPr lang="it-IT" sz="1200">
                          <a:effectLst/>
                          <a:latin typeface="Times New Roman"/>
                          <a:ea typeface="Calibri"/>
                          <a:cs typeface="Times New Roman"/>
                        </a:rPr>
                        <a:t>Saperi essenziali</a:t>
                      </a:r>
                      <a:endParaRPr lang="it-IT"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lnSpc>
                          <a:spcPct val="115000"/>
                        </a:lnSpc>
                        <a:spcAft>
                          <a:spcPts val="0"/>
                        </a:spcAft>
                      </a:pPr>
                      <a:r>
                        <a:rPr lang="it-IT" sz="1200" dirty="0">
                          <a:effectLst/>
                          <a:latin typeface="Times New Roman"/>
                          <a:ea typeface="Calibri"/>
                          <a:cs typeface="Times New Roman"/>
                        </a:rPr>
                        <a:t>Assi/discipline coinvolti</a:t>
                      </a:r>
                      <a:endParaRPr lang="it-IT"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r>
              <a:tr h="0">
                <a:tc gridSpan="3">
                  <a:txBody>
                    <a:bodyPr/>
                    <a:lstStyle/>
                    <a:p>
                      <a:pPr algn="ctr">
                        <a:lnSpc>
                          <a:spcPct val="115000"/>
                        </a:lnSpc>
                        <a:spcAft>
                          <a:spcPts val="0"/>
                        </a:spcAft>
                      </a:pPr>
                      <a:r>
                        <a:rPr lang="it-IT" sz="1200" dirty="0">
                          <a:effectLst/>
                          <a:latin typeface="Times New Roman"/>
                          <a:ea typeface="Calibri"/>
                          <a:cs typeface="Times New Roman"/>
                        </a:rPr>
                        <a:t> </a:t>
                      </a:r>
                      <a:r>
                        <a:rPr lang="it-IT" sz="1200" dirty="0" smtClean="0">
                          <a:effectLst/>
                          <a:latin typeface="Times New Roman"/>
                          <a:ea typeface="Calibri"/>
                          <a:cs typeface="Times New Roman"/>
                        </a:rPr>
                        <a:t>Terzo anno </a:t>
                      </a:r>
                      <a:endParaRPr lang="it-IT"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endParaRPr lang="it-IT"/>
                    </a:p>
                  </a:txBody>
                  <a:tcPr/>
                </a:tc>
                <a:tc hMerge="1">
                  <a:txBody>
                    <a:bodyPr/>
                    <a:lstStyle/>
                    <a:p>
                      <a:endParaRPr lang="it-IT"/>
                    </a:p>
                  </a:txBody>
                  <a:tcPr/>
                </a:tc>
              </a:tr>
              <a:tr h="0">
                <a:tc>
                  <a:txBody>
                    <a:bodyPr/>
                    <a:lstStyle/>
                    <a:p>
                      <a:pPr>
                        <a:lnSpc>
                          <a:spcPct val="115000"/>
                        </a:lnSpc>
                        <a:spcAft>
                          <a:spcPts val="0"/>
                        </a:spcAft>
                      </a:pPr>
                      <a:r>
                        <a:rPr lang="it-IT" sz="1200">
                          <a:effectLst/>
                          <a:latin typeface="Times New Roman"/>
                          <a:ea typeface="Calibri"/>
                          <a:cs typeface="Times New Roman"/>
                        </a:rPr>
                        <a:t> </a:t>
                      </a:r>
                      <a:endParaRPr lang="it-IT"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nSpc>
                          <a:spcPct val="115000"/>
                        </a:lnSpc>
                        <a:spcAft>
                          <a:spcPts val="0"/>
                        </a:spcAft>
                      </a:pPr>
                      <a:r>
                        <a:rPr lang="it-IT" sz="1200">
                          <a:effectLst/>
                          <a:latin typeface="Times New Roman"/>
                          <a:ea typeface="Calibri"/>
                          <a:cs typeface="Times New Roman"/>
                        </a:rPr>
                        <a:t> </a:t>
                      </a:r>
                      <a:endParaRPr lang="it-IT"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nSpc>
                          <a:spcPct val="115000"/>
                        </a:lnSpc>
                        <a:spcAft>
                          <a:spcPts val="0"/>
                        </a:spcAft>
                      </a:pPr>
                      <a:r>
                        <a:rPr lang="it-IT" sz="1200">
                          <a:effectLst/>
                          <a:latin typeface="Times New Roman"/>
                          <a:ea typeface="Calibri"/>
                          <a:cs typeface="Times New Roman"/>
                        </a:rPr>
                        <a:t> </a:t>
                      </a:r>
                      <a:endParaRPr lang="it-IT"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r>
              <a:tr h="0">
                <a:tc gridSpan="3">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it-IT" sz="1200" dirty="0">
                          <a:effectLst/>
                          <a:latin typeface="Times New Roman"/>
                          <a:ea typeface="Calibri"/>
                          <a:cs typeface="Times New Roman"/>
                        </a:rPr>
                        <a:t> </a:t>
                      </a:r>
                      <a:r>
                        <a:rPr lang="it-IT" sz="1200" dirty="0" smtClean="0">
                          <a:effectLst/>
                          <a:latin typeface="+mn-lt"/>
                        </a:rPr>
                        <a:t>Valutazione </a:t>
                      </a:r>
                    </a:p>
                    <a:p>
                      <a:pPr>
                        <a:lnSpc>
                          <a:spcPct val="115000"/>
                        </a:lnSpc>
                        <a:spcAft>
                          <a:spcPts val="0"/>
                        </a:spcAft>
                      </a:pPr>
                      <a:endParaRPr lang="it-IT"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endParaRPr lang="it-IT"/>
                    </a:p>
                  </a:txBody>
                  <a:tcPr/>
                </a:tc>
                <a:tc hMerge="1">
                  <a:txBody>
                    <a:bodyPr/>
                    <a:lstStyle/>
                    <a:p>
                      <a:endParaRPr lang="it-IT"/>
                    </a:p>
                  </a:txBody>
                  <a:tcPr/>
                </a:tc>
              </a:tr>
              <a:tr h="0">
                <a:tc gridSpan="3">
                  <a:txBody>
                    <a:bodyPr/>
                    <a:lstStyle/>
                    <a:p>
                      <a:pPr>
                        <a:lnSpc>
                          <a:spcPct val="115000"/>
                        </a:lnSpc>
                        <a:spcAft>
                          <a:spcPts val="0"/>
                        </a:spcAft>
                      </a:pPr>
                      <a:r>
                        <a:rPr lang="it-IT" sz="1200" dirty="0">
                          <a:effectLst/>
                          <a:latin typeface="Times New Roman"/>
                          <a:ea typeface="Calibri"/>
                          <a:cs typeface="Times New Roman"/>
                        </a:rPr>
                        <a:t> </a:t>
                      </a:r>
                      <a:r>
                        <a:rPr lang="it-IT" sz="1100" dirty="0" smtClean="0">
                          <a:effectLst/>
                          <a:latin typeface="Calibri"/>
                        </a:rPr>
                        <a:t>Continuità </a:t>
                      </a:r>
                      <a:r>
                        <a:rPr lang="it-IT" sz="1100" dirty="0">
                          <a:effectLst/>
                          <a:latin typeface="Calibri"/>
                        </a:rPr>
                        <a:t>  </a:t>
                      </a:r>
                      <a:endParaRPr lang="it-IT" sz="1100" dirty="0" smtClean="0">
                        <a:effectLst/>
                        <a:latin typeface="Calibri"/>
                      </a:endParaRPr>
                    </a:p>
                    <a:p>
                      <a:pPr>
                        <a:lnSpc>
                          <a:spcPct val="115000"/>
                        </a:lnSpc>
                        <a:spcAft>
                          <a:spcPts val="0"/>
                        </a:spcAft>
                      </a:pPr>
                      <a:endParaRPr lang="it-IT" sz="1100" dirty="0">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pPr>
                        <a:lnSpc>
                          <a:spcPct val="115000"/>
                        </a:lnSpc>
                        <a:spcAft>
                          <a:spcPts val="0"/>
                        </a:spcAft>
                      </a:pPr>
                      <a:endParaRPr lang="it-IT"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15000"/>
                        </a:lnSpc>
                        <a:spcAft>
                          <a:spcPts val="0"/>
                        </a:spcAft>
                      </a:pPr>
                      <a:endParaRPr lang="it-IT" sz="1100" dirty="0">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8977664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Segnaposto contenuto 4"/>
          <p:cNvGraphicFramePr>
            <a:graphicFrameLocks noGrp="1"/>
          </p:cNvGraphicFramePr>
          <p:nvPr>
            <p:ph idx="1"/>
            <p:extLst>
              <p:ext uri="{D42A27DB-BD31-4B8C-83A1-F6EECF244321}">
                <p14:modId xmlns:p14="http://schemas.microsoft.com/office/powerpoint/2010/main" val="1159987958"/>
              </p:ext>
            </p:extLst>
          </p:nvPr>
        </p:nvGraphicFramePr>
        <p:xfrm>
          <a:off x="1331640" y="836713"/>
          <a:ext cx="6209030" cy="4752529"/>
        </p:xfrm>
        <a:graphic>
          <a:graphicData uri="http://schemas.openxmlformats.org/drawingml/2006/table">
            <a:tbl>
              <a:tblPr firstRow="1" firstCol="1" bandRow="1"/>
              <a:tblGrid>
                <a:gridCol w="3757854"/>
                <a:gridCol w="1221745"/>
                <a:gridCol w="1229431"/>
              </a:tblGrid>
              <a:tr h="2076392">
                <a:tc gridSpan="3">
                  <a:txBody>
                    <a:bodyPr/>
                    <a:lstStyle/>
                    <a:p>
                      <a:pPr>
                        <a:lnSpc>
                          <a:spcPct val="115000"/>
                        </a:lnSpc>
                        <a:spcAft>
                          <a:spcPts val="0"/>
                        </a:spcAft>
                      </a:pPr>
                      <a:r>
                        <a:rPr lang="it-IT" sz="1200" dirty="0">
                          <a:effectLst/>
                          <a:latin typeface="Times New Roman"/>
                          <a:ea typeface="Calibri"/>
                          <a:cs typeface="Times New Roman"/>
                        </a:rPr>
                        <a:t> </a:t>
                      </a:r>
                      <a:endParaRPr lang="it-IT" sz="1100" dirty="0">
                        <a:effectLst/>
                        <a:latin typeface="Calibri"/>
                        <a:ea typeface="Calibri"/>
                        <a:cs typeface="Times New Roman"/>
                      </a:endParaRPr>
                    </a:p>
                    <a:p>
                      <a:pPr algn="ctr">
                        <a:lnSpc>
                          <a:spcPct val="115000"/>
                        </a:lnSpc>
                        <a:spcAft>
                          <a:spcPts val="0"/>
                        </a:spcAft>
                      </a:pPr>
                      <a:r>
                        <a:rPr lang="it-IT" sz="1200" b="1" dirty="0">
                          <a:effectLst/>
                          <a:latin typeface="Times New Roman"/>
                          <a:ea typeface="Calibri"/>
                          <a:cs typeface="Times New Roman"/>
                        </a:rPr>
                        <a:t>Scuola secondaria di primo grado</a:t>
                      </a:r>
                      <a:endParaRPr lang="it-IT" sz="1100" dirty="0">
                        <a:effectLst/>
                        <a:latin typeface="Calibri"/>
                        <a:ea typeface="Calibri"/>
                        <a:cs typeface="Times New Roman"/>
                      </a:endParaRPr>
                    </a:p>
                    <a:p>
                      <a:pPr>
                        <a:lnSpc>
                          <a:spcPct val="115000"/>
                        </a:lnSpc>
                        <a:spcAft>
                          <a:spcPts val="0"/>
                        </a:spcAft>
                      </a:pPr>
                      <a:r>
                        <a:rPr lang="it-IT" sz="1200" dirty="0">
                          <a:effectLst/>
                          <a:latin typeface="Times New Roman"/>
                          <a:ea typeface="Calibri"/>
                          <a:cs typeface="Times New Roman"/>
                        </a:rPr>
                        <a:t> </a:t>
                      </a:r>
                      <a:endParaRPr lang="it-IT" sz="1100" dirty="0">
                        <a:effectLst/>
                        <a:latin typeface="Calibri"/>
                        <a:ea typeface="Calibri"/>
                        <a:cs typeface="Times New Roman"/>
                      </a:endParaRPr>
                    </a:p>
                    <a:p>
                      <a:pPr marL="0" marR="0" lvl="0" indent="0" algn="l" defTabSz="914400" rtl="0" eaLnBrk="1" fontAlgn="base" latinLnBrk="0" hangingPunct="1">
                        <a:lnSpc>
                          <a:spcPct val="100000"/>
                        </a:lnSpc>
                        <a:spcBef>
                          <a:spcPct val="0"/>
                        </a:spcBef>
                        <a:spcAft>
                          <a:spcPct val="0"/>
                        </a:spcAft>
                        <a:buClrTx/>
                        <a:buSzTx/>
                        <a:buFontTx/>
                        <a:buNone/>
                        <a:tabLst/>
                      </a:pPr>
                      <a:r>
                        <a:rPr lang="it-IT" sz="1200" dirty="0">
                          <a:effectLst/>
                          <a:latin typeface="Times New Roman"/>
                          <a:ea typeface="Calibri"/>
                          <a:cs typeface="Times New Roman"/>
                        </a:rPr>
                        <a:t>Lingua italiana </a:t>
                      </a:r>
                      <a:endParaRPr lang="it-IT" sz="1200" dirty="0" smtClean="0">
                        <a:effectLst/>
                        <a:latin typeface="Times New Roman"/>
                        <a:ea typeface="Calibri"/>
                        <a:cs typeface="Times New Roman"/>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Lingua straniera</a:t>
                      </a:r>
                      <a:endParaRPr kumimoji="0" lang="it-IT" altLang="it-IT"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Asse matematico, scientifico e tecnologico </a:t>
                      </a:r>
                      <a:endParaRPr kumimoji="0" lang="it-IT" altLang="it-IT"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Asse storico-sociale</a:t>
                      </a:r>
                      <a:endParaRPr kumimoji="0" lang="it-IT" altLang="it-IT"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Espressione culturale (estetica-artistica, corporea)</a:t>
                      </a:r>
                      <a:endParaRPr kumimoji="0" lang="it-IT" altLang="it-IT"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Cittadinanza (imparare a imparare compreso il lavoro cooperativo, spirito di iniziativa ed intraprendenza)</a:t>
                      </a:r>
                      <a:endParaRPr kumimoji="0" lang="it-IT" altLang="it-IT" sz="1600" b="0" i="0" u="none" strike="noStrike" cap="none" normalizeH="0" baseline="0" dirty="0" smtClean="0">
                        <a:ln>
                          <a:noFill/>
                        </a:ln>
                        <a:solidFill>
                          <a:schemeClr val="tx1"/>
                        </a:solidFill>
                        <a:effectLst/>
                        <a:latin typeface="Arial" pitchFamily="34" charset="0"/>
                        <a:cs typeface="Arial" pitchFamily="34" charset="0"/>
                      </a:endParaRPr>
                    </a:p>
                    <a:p>
                      <a:pPr>
                        <a:lnSpc>
                          <a:spcPct val="115000"/>
                        </a:lnSpc>
                        <a:spcAft>
                          <a:spcPts val="0"/>
                        </a:spcAft>
                      </a:pPr>
                      <a:endParaRPr lang="it-IT" sz="1100" dirty="0">
                        <a:effectLst/>
                        <a:latin typeface="Calibri"/>
                        <a:ea typeface="Calibri"/>
                        <a:cs typeface="Times New Roman"/>
                      </a:endParaRPr>
                    </a:p>
                    <a:p>
                      <a:pPr algn="ctr">
                        <a:lnSpc>
                          <a:spcPct val="115000"/>
                        </a:lnSpc>
                        <a:spcAft>
                          <a:spcPts val="0"/>
                        </a:spcAft>
                      </a:pPr>
                      <a:r>
                        <a:rPr lang="it-IT" sz="1200" dirty="0">
                          <a:effectLst/>
                          <a:latin typeface="Times New Roman"/>
                          <a:ea typeface="Calibri"/>
                          <a:cs typeface="Times New Roman"/>
                        </a:rPr>
                        <a:t> </a:t>
                      </a:r>
                      <a:endParaRPr lang="it-IT"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endParaRPr lang="it-IT" dirty="0"/>
                    </a:p>
                  </a:txBody>
                  <a:tcPr>
                    <a:lnL w="12700" cap="flat" cmpd="sng" algn="ctr">
                      <a:solidFill>
                        <a:srgbClr val="000000"/>
                      </a:solidFill>
                      <a:prstDash val="solid"/>
                      <a:round/>
                      <a:headEnd type="none" w="med" len="med"/>
                      <a:tailEnd type="none" w="med" len="med"/>
                    </a:lnL>
                    <a:lnB w="12700" cap="flat" cmpd="sng" algn="ctr">
                      <a:solidFill>
                        <a:srgbClr val="000000"/>
                      </a:solidFill>
                      <a:prstDash val="solid"/>
                      <a:round/>
                      <a:headEnd type="none" w="med" len="med"/>
                      <a:tailEnd type="none" w="med" len="med"/>
                    </a:lnB>
                  </a:tcPr>
                </a:tc>
                <a:tc hMerge="1">
                  <a:txBody>
                    <a:bodyPr/>
                    <a:lstStyle/>
                    <a:p>
                      <a:endParaRPr lang="it-IT" dirty="0"/>
                    </a:p>
                  </a:txBody>
                  <a:tcPr>
                    <a:lnB w="12700" cap="flat" cmpd="sng" algn="ctr">
                      <a:solidFill>
                        <a:srgbClr val="000000"/>
                      </a:solidFill>
                      <a:prstDash val="solid"/>
                      <a:round/>
                      <a:headEnd type="none" w="med" len="med"/>
                      <a:tailEnd type="none" w="med" len="med"/>
                    </a:lnB>
                  </a:tcPr>
                </a:tc>
              </a:tr>
              <a:tr h="424979">
                <a:tc>
                  <a:txBody>
                    <a:bodyPr/>
                    <a:lstStyle/>
                    <a:p>
                      <a:pPr algn="ctr">
                        <a:lnSpc>
                          <a:spcPct val="115000"/>
                        </a:lnSpc>
                        <a:spcAft>
                          <a:spcPts val="0"/>
                        </a:spcAft>
                      </a:pPr>
                      <a:r>
                        <a:rPr lang="it-IT" sz="1200" dirty="0" smtClean="0">
                          <a:effectLst/>
                          <a:latin typeface="Times New Roman"/>
                          <a:ea typeface="Calibri"/>
                          <a:cs typeface="Times New Roman"/>
                        </a:rPr>
                        <a:t>Attività (specie compiti di realtà)</a:t>
                      </a:r>
                      <a:endParaRPr lang="it-IT" sz="1200" dirty="0">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lnSpc>
                          <a:spcPct val="115000"/>
                        </a:lnSpc>
                        <a:spcAft>
                          <a:spcPts val="0"/>
                        </a:spcAft>
                      </a:pPr>
                      <a:r>
                        <a:rPr lang="it-IT" sz="1200">
                          <a:effectLst/>
                          <a:latin typeface="Times New Roman"/>
                          <a:ea typeface="Calibri"/>
                          <a:cs typeface="Times New Roman"/>
                        </a:rPr>
                        <a:t>Saperi essenziali</a:t>
                      </a:r>
                      <a:endParaRPr lang="it-IT"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lnSpc>
                          <a:spcPct val="115000"/>
                        </a:lnSpc>
                        <a:spcAft>
                          <a:spcPts val="0"/>
                        </a:spcAft>
                      </a:pPr>
                      <a:r>
                        <a:rPr lang="it-IT" sz="1200">
                          <a:effectLst/>
                          <a:latin typeface="Times New Roman"/>
                          <a:ea typeface="Calibri"/>
                          <a:cs typeface="Times New Roman"/>
                        </a:rPr>
                        <a:t>Assi/discipline coinvolti</a:t>
                      </a:r>
                      <a:endParaRPr lang="it-IT"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r>
              <a:tr h="424979">
                <a:tc gridSpan="3">
                  <a:txBody>
                    <a:bodyPr/>
                    <a:lstStyle/>
                    <a:p>
                      <a:pPr>
                        <a:lnSpc>
                          <a:spcPct val="115000"/>
                        </a:lnSpc>
                        <a:spcAft>
                          <a:spcPts val="0"/>
                        </a:spcAft>
                      </a:pPr>
                      <a:r>
                        <a:rPr lang="it-IT" sz="1200">
                          <a:effectLst/>
                          <a:latin typeface="Times New Roman"/>
                          <a:ea typeface="Calibri"/>
                          <a:cs typeface="Times New Roman"/>
                        </a:rPr>
                        <a:t> </a:t>
                      </a:r>
                      <a:endParaRPr lang="it-IT" sz="1100">
                        <a:effectLst/>
                        <a:latin typeface="Calibri"/>
                        <a:ea typeface="Calibri"/>
                        <a:cs typeface="Times New Roman"/>
                      </a:endParaRPr>
                    </a:p>
                    <a:p>
                      <a:pPr algn="ctr">
                        <a:lnSpc>
                          <a:spcPct val="115000"/>
                        </a:lnSpc>
                        <a:spcAft>
                          <a:spcPts val="0"/>
                        </a:spcAft>
                      </a:pPr>
                      <a:r>
                        <a:rPr lang="it-IT" sz="1200">
                          <a:effectLst/>
                          <a:latin typeface="Times New Roman"/>
                          <a:ea typeface="Calibri"/>
                          <a:cs typeface="Times New Roman"/>
                        </a:rPr>
                        <a:t>Terzo anno</a:t>
                      </a:r>
                      <a:endParaRPr lang="it-IT"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endParaRPr lang="it-IT"/>
                    </a:p>
                  </a:txBody>
                  <a:tcPr/>
                </a:tc>
                <a:tc hMerge="1">
                  <a:txBody>
                    <a:bodyPr/>
                    <a:lstStyle/>
                    <a:p>
                      <a:endParaRPr lang="it-IT"/>
                    </a:p>
                  </a:txBody>
                  <a:tcPr/>
                </a:tc>
              </a:tr>
              <a:tr h="212490">
                <a:tc>
                  <a:txBody>
                    <a:bodyPr/>
                    <a:lstStyle/>
                    <a:p>
                      <a:pPr>
                        <a:lnSpc>
                          <a:spcPct val="115000"/>
                        </a:lnSpc>
                        <a:spcAft>
                          <a:spcPts val="0"/>
                        </a:spcAft>
                      </a:pPr>
                      <a:r>
                        <a:rPr lang="it-IT" sz="1200">
                          <a:effectLst/>
                          <a:latin typeface="Times New Roman"/>
                          <a:ea typeface="Calibri"/>
                          <a:cs typeface="Times New Roman"/>
                        </a:rPr>
                        <a:t> </a:t>
                      </a:r>
                      <a:endParaRPr lang="it-IT"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nSpc>
                          <a:spcPct val="115000"/>
                        </a:lnSpc>
                        <a:spcAft>
                          <a:spcPts val="0"/>
                        </a:spcAft>
                      </a:pPr>
                      <a:r>
                        <a:rPr lang="it-IT" sz="1200">
                          <a:effectLst/>
                          <a:latin typeface="Times New Roman"/>
                          <a:ea typeface="Calibri"/>
                          <a:cs typeface="Times New Roman"/>
                        </a:rPr>
                        <a:t> </a:t>
                      </a:r>
                      <a:endParaRPr lang="it-IT"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nSpc>
                          <a:spcPct val="115000"/>
                        </a:lnSpc>
                        <a:spcAft>
                          <a:spcPts val="0"/>
                        </a:spcAft>
                      </a:pPr>
                      <a:r>
                        <a:rPr lang="it-IT" sz="1200">
                          <a:effectLst/>
                          <a:latin typeface="Times New Roman"/>
                          <a:ea typeface="Calibri"/>
                          <a:cs typeface="Times New Roman"/>
                        </a:rPr>
                        <a:t> </a:t>
                      </a:r>
                      <a:endParaRPr lang="it-IT"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r>
              <a:tr h="424979">
                <a:tc gridSpan="3">
                  <a:txBody>
                    <a:bodyPr/>
                    <a:lstStyle/>
                    <a:p>
                      <a:pPr>
                        <a:lnSpc>
                          <a:spcPct val="115000"/>
                        </a:lnSpc>
                        <a:spcAft>
                          <a:spcPts val="0"/>
                        </a:spcAft>
                      </a:pPr>
                      <a:r>
                        <a:rPr lang="it-IT" sz="1200">
                          <a:effectLst/>
                          <a:latin typeface="Times New Roman"/>
                          <a:ea typeface="Calibri"/>
                          <a:cs typeface="Times New Roman"/>
                        </a:rPr>
                        <a:t> </a:t>
                      </a:r>
                      <a:endParaRPr lang="it-IT" sz="1100">
                        <a:effectLst/>
                        <a:latin typeface="Calibri"/>
                        <a:ea typeface="Calibri"/>
                        <a:cs typeface="Times New Roman"/>
                      </a:endParaRPr>
                    </a:p>
                    <a:p>
                      <a:pPr algn="ctr">
                        <a:lnSpc>
                          <a:spcPct val="115000"/>
                        </a:lnSpc>
                        <a:spcAft>
                          <a:spcPts val="0"/>
                        </a:spcAft>
                      </a:pPr>
                      <a:r>
                        <a:rPr lang="it-IT" sz="1200">
                          <a:effectLst/>
                          <a:latin typeface="Times New Roman"/>
                          <a:ea typeface="Calibri"/>
                          <a:cs typeface="Times New Roman"/>
                        </a:rPr>
                        <a:t>Secondo anno</a:t>
                      </a:r>
                      <a:endParaRPr lang="it-IT"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endParaRPr lang="it-IT"/>
                    </a:p>
                  </a:txBody>
                  <a:tcPr/>
                </a:tc>
                <a:tc hMerge="1">
                  <a:txBody>
                    <a:bodyPr/>
                    <a:lstStyle/>
                    <a:p>
                      <a:endParaRPr lang="it-IT"/>
                    </a:p>
                  </a:txBody>
                  <a:tcPr/>
                </a:tc>
              </a:tr>
              <a:tr h="212490">
                <a:tc>
                  <a:txBody>
                    <a:bodyPr/>
                    <a:lstStyle/>
                    <a:p>
                      <a:pPr>
                        <a:lnSpc>
                          <a:spcPct val="115000"/>
                        </a:lnSpc>
                        <a:spcAft>
                          <a:spcPts val="0"/>
                        </a:spcAft>
                      </a:pPr>
                      <a:r>
                        <a:rPr lang="it-IT" sz="1200" dirty="0">
                          <a:effectLst/>
                          <a:latin typeface="Times New Roman"/>
                          <a:ea typeface="Calibri"/>
                          <a:cs typeface="Times New Roman"/>
                        </a:rPr>
                        <a:t> </a:t>
                      </a:r>
                      <a:endParaRPr lang="it-IT"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nSpc>
                          <a:spcPct val="115000"/>
                        </a:lnSpc>
                        <a:spcAft>
                          <a:spcPts val="0"/>
                        </a:spcAft>
                      </a:pPr>
                      <a:r>
                        <a:rPr lang="it-IT" sz="1200" dirty="0">
                          <a:effectLst/>
                          <a:latin typeface="Times New Roman"/>
                          <a:ea typeface="Calibri"/>
                          <a:cs typeface="Times New Roman"/>
                        </a:rPr>
                        <a:t> </a:t>
                      </a:r>
                      <a:endParaRPr lang="it-IT"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nSpc>
                          <a:spcPct val="115000"/>
                        </a:lnSpc>
                        <a:spcAft>
                          <a:spcPts val="0"/>
                        </a:spcAft>
                      </a:pPr>
                      <a:r>
                        <a:rPr lang="it-IT" sz="1200" dirty="0">
                          <a:effectLst/>
                          <a:latin typeface="Times New Roman"/>
                          <a:ea typeface="Calibri"/>
                          <a:cs typeface="Times New Roman"/>
                        </a:rPr>
                        <a:t> </a:t>
                      </a:r>
                      <a:endParaRPr lang="it-IT"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r>
              <a:tr h="424979">
                <a:tc gridSpan="3">
                  <a:txBody>
                    <a:bodyPr/>
                    <a:lstStyle/>
                    <a:p>
                      <a:pPr algn="ctr">
                        <a:lnSpc>
                          <a:spcPct val="115000"/>
                        </a:lnSpc>
                        <a:spcAft>
                          <a:spcPts val="0"/>
                        </a:spcAft>
                      </a:pPr>
                      <a:r>
                        <a:rPr lang="it-IT" sz="1200">
                          <a:effectLst/>
                          <a:latin typeface="Times New Roman"/>
                          <a:ea typeface="Calibri"/>
                          <a:cs typeface="Times New Roman"/>
                        </a:rPr>
                        <a:t> </a:t>
                      </a:r>
                      <a:endParaRPr lang="it-IT" sz="1100">
                        <a:effectLst/>
                        <a:latin typeface="Calibri"/>
                        <a:ea typeface="Calibri"/>
                        <a:cs typeface="Times New Roman"/>
                      </a:endParaRPr>
                    </a:p>
                    <a:p>
                      <a:pPr algn="ctr">
                        <a:lnSpc>
                          <a:spcPct val="115000"/>
                        </a:lnSpc>
                        <a:spcAft>
                          <a:spcPts val="0"/>
                        </a:spcAft>
                      </a:pPr>
                      <a:r>
                        <a:rPr lang="it-IT" sz="1200">
                          <a:effectLst/>
                          <a:latin typeface="Times New Roman"/>
                          <a:ea typeface="Calibri"/>
                          <a:cs typeface="Times New Roman"/>
                        </a:rPr>
                        <a:t>Primo anno</a:t>
                      </a:r>
                      <a:endParaRPr lang="it-IT"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endParaRPr lang="it-IT"/>
                    </a:p>
                  </a:txBody>
                  <a:tcPr/>
                </a:tc>
                <a:tc hMerge="1">
                  <a:txBody>
                    <a:bodyPr/>
                    <a:lstStyle/>
                    <a:p>
                      <a:endParaRPr lang="it-IT"/>
                    </a:p>
                  </a:txBody>
                  <a:tcPr/>
                </a:tc>
              </a:tr>
              <a:tr h="551241">
                <a:tc>
                  <a:txBody>
                    <a:bodyPr/>
                    <a:lstStyle/>
                    <a:p>
                      <a:pPr>
                        <a:lnSpc>
                          <a:spcPct val="115000"/>
                        </a:lnSpc>
                        <a:spcAft>
                          <a:spcPts val="0"/>
                        </a:spcAft>
                      </a:pPr>
                      <a:r>
                        <a:rPr lang="it-IT" sz="1200" dirty="0">
                          <a:effectLst/>
                          <a:latin typeface="Times New Roman"/>
                          <a:ea typeface="Calibri"/>
                          <a:cs typeface="Times New Roman"/>
                        </a:rPr>
                        <a:t> </a:t>
                      </a:r>
                      <a:endParaRPr lang="it-IT"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nSpc>
                          <a:spcPct val="115000"/>
                        </a:lnSpc>
                        <a:spcAft>
                          <a:spcPts val="0"/>
                        </a:spcAft>
                      </a:pPr>
                      <a:r>
                        <a:rPr lang="it-IT" sz="1200">
                          <a:effectLst/>
                          <a:latin typeface="Times New Roman"/>
                          <a:ea typeface="Calibri"/>
                          <a:cs typeface="Times New Roman"/>
                        </a:rPr>
                        <a:t> </a:t>
                      </a:r>
                      <a:endParaRPr lang="it-IT"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nSpc>
                          <a:spcPct val="115000"/>
                        </a:lnSpc>
                        <a:spcAft>
                          <a:spcPts val="0"/>
                        </a:spcAft>
                      </a:pPr>
                      <a:r>
                        <a:rPr lang="it-IT" sz="1200" dirty="0">
                          <a:effectLst/>
                          <a:latin typeface="Times New Roman"/>
                          <a:ea typeface="Calibri"/>
                          <a:cs typeface="Times New Roman"/>
                        </a:rPr>
                        <a:t> </a:t>
                      </a:r>
                      <a:endParaRPr lang="it-IT" sz="1100" dirty="0">
                        <a:effectLst/>
                        <a:latin typeface="Calibri"/>
                        <a:ea typeface="Calibri"/>
                        <a:cs typeface="Times New Roman"/>
                      </a:endParaRPr>
                    </a:p>
                    <a:p>
                      <a:r>
                        <a:rPr lang="it-IT" sz="1100" dirty="0">
                          <a:effectLst/>
                          <a:latin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r>
            </a:tbl>
          </a:graphicData>
        </a:graphic>
      </p:graphicFrame>
      <p:sp>
        <p:nvSpPr>
          <p:cNvPr id="7" name="Rettangolo 6"/>
          <p:cNvSpPr/>
          <p:nvPr/>
        </p:nvSpPr>
        <p:spPr>
          <a:xfrm>
            <a:off x="2055947" y="5911221"/>
            <a:ext cx="889987" cy="430887"/>
          </a:xfrm>
          <a:prstGeom prst="rect">
            <a:avLst/>
          </a:prstGeom>
        </p:spPr>
        <p:txBody>
          <a:bodyPr wrap="none">
            <a:spAutoFit/>
          </a:bodyPr>
          <a:lstStyle/>
          <a:p>
            <a:pPr lvl="0"/>
            <a:r>
              <a:rPr lang="it-IT" sz="1100" dirty="0">
                <a:solidFill>
                  <a:srgbClr val="2F2B20"/>
                </a:solidFill>
              </a:rPr>
              <a:t>Valutazione </a:t>
            </a:r>
            <a:endParaRPr lang="it-IT" sz="1100" dirty="0" smtClean="0">
              <a:solidFill>
                <a:srgbClr val="2F2B20"/>
              </a:solidFill>
            </a:endParaRPr>
          </a:p>
          <a:p>
            <a:pPr lvl="0"/>
            <a:r>
              <a:rPr lang="it-IT" sz="1100" dirty="0" smtClean="0">
                <a:solidFill>
                  <a:srgbClr val="2F2B20"/>
                </a:solidFill>
              </a:rPr>
              <a:t>Continuità </a:t>
            </a:r>
            <a:r>
              <a:rPr lang="it-IT" sz="1100" dirty="0">
                <a:solidFill>
                  <a:srgbClr val="2F2B20"/>
                </a:solidFill>
              </a:rPr>
              <a:t>  </a:t>
            </a:r>
          </a:p>
        </p:txBody>
      </p:sp>
      <p:sp>
        <p:nvSpPr>
          <p:cNvPr id="4" name="Rettangolo 3"/>
          <p:cNvSpPr/>
          <p:nvPr/>
        </p:nvSpPr>
        <p:spPr>
          <a:xfrm>
            <a:off x="2267744" y="5911221"/>
            <a:ext cx="889987" cy="430887"/>
          </a:xfrm>
          <a:prstGeom prst="rect">
            <a:avLst/>
          </a:prstGeom>
        </p:spPr>
        <p:txBody>
          <a:bodyPr wrap="none">
            <a:spAutoFit/>
          </a:bodyPr>
          <a:lstStyle/>
          <a:p>
            <a:pPr lvl="0"/>
            <a:r>
              <a:rPr lang="it-IT" sz="1100" dirty="0">
                <a:solidFill>
                  <a:srgbClr val="2F2B20"/>
                </a:solidFill>
              </a:rPr>
              <a:t>Valutazione </a:t>
            </a:r>
            <a:endParaRPr lang="it-IT" sz="1100" dirty="0" smtClean="0">
              <a:solidFill>
                <a:srgbClr val="2F2B20"/>
              </a:solidFill>
            </a:endParaRPr>
          </a:p>
          <a:p>
            <a:pPr lvl="0"/>
            <a:r>
              <a:rPr lang="it-IT" sz="1100" dirty="0" smtClean="0">
                <a:solidFill>
                  <a:srgbClr val="2F2B20"/>
                </a:solidFill>
              </a:rPr>
              <a:t>Continuità </a:t>
            </a:r>
            <a:r>
              <a:rPr lang="it-IT" sz="1100" dirty="0">
                <a:solidFill>
                  <a:srgbClr val="2F2B20"/>
                </a:solidFill>
              </a:rPr>
              <a:t>  </a:t>
            </a:r>
          </a:p>
        </p:txBody>
      </p:sp>
    </p:spTree>
    <p:extLst>
      <p:ext uri="{BB962C8B-B14F-4D97-AF65-F5344CB8AC3E}">
        <p14:creationId xmlns:p14="http://schemas.microsoft.com/office/powerpoint/2010/main" val="4221702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egnaposto contenuto 4"/>
          <p:cNvGraphicFramePr>
            <a:graphicFrameLocks noGrp="1"/>
          </p:cNvGraphicFramePr>
          <p:nvPr>
            <p:ph idx="1"/>
            <p:extLst>
              <p:ext uri="{D42A27DB-BD31-4B8C-83A1-F6EECF244321}">
                <p14:modId xmlns:p14="http://schemas.microsoft.com/office/powerpoint/2010/main" val="949793070"/>
              </p:ext>
            </p:extLst>
          </p:nvPr>
        </p:nvGraphicFramePr>
        <p:xfrm>
          <a:off x="1331640" y="836713"/>
          <a:ext cx="6209030" cy="4752529"/>
        </p:xfrm>
        <a:graphic>
          <a:graphicData uri="http://schemas.openxmlformats.org/drawingml/2006/table">
            <a:tbl>
              <a:tblPr firstRow="1" firstCol="1" bandRow="1"/>
              <a:tblGrid>
                <a:gridCol w="3757854"/>
                <a:gridCol w="1221745"/>
                <a:gridCol w="1229431"/>
              </a:tblGrid>
              <a:tr h="2076392">
                <a:tc gridSpan="3">
                  <a:txBody>
                    <a:bodyPr/>
                    <a:lstStyle/>
                    <a:p>
                      <a:pPr>
                        <a:lnSpc>
                          <a:spcPct val="115000"/>
                        </a:lnSpc>
                        <a:spcAft>
                          <a:spcPts val="0"/>
                        </a:spcAft>
                      </a:pPr>
                      <a:r>
                        <a:rPr lang="it-IT" sz="1200" dirty="0">
                          <a:effectLst/>
                          <a:latin typeface="Times New Roman"/>
                          <a:ea typeface="Calibri"/>
                          <a:cs typeface="Times New Roman"/>
                        </a:rPr>
                        <a:t> </a:t>
                      </a:r>
                      <a:endParaRPr lang="it-IT" sz="1100" dirty="0">
                        <a:effectLst/>
                        <a:latin typeface="Calibri"/>
                        <a:ea typeface="Calibri"/>
                        <a:cs typeface="Times New Roman"/>
                      </a:endParaRPr>
                    </a:p>
                    <a:p>
                      <a:pPr algn="ctr">
                        <a:lnSpc>
                          <a:spcPct val="115000"/>
                        </a:lnSpc>
                        <a:spcAft>
                          <a:spcPts val="0"/>
                        </a:spcAft>
                      </a:pPr>
                      <a:r>
                        <a:rPr lang="it-IT" sz="1200" b="1" dirty="0">
                          <a:effectLst/>
                          <a:latin typeface="Times New Roman"/>
                          <a:ea typeface="Calibri"/>
                          <a:cs typeface="Times New Roman"/>
                        </a:rPr>
                        <a:t>Scuola secondaria di </a:t>
                      </a:r>
                      <a:r>
                        <a:rPr lang="it-IT" sz="1200" b="1" dirty="0" smtClean="0">
                          <a:effectLst/>
                          <a:latin typeface="Times New Roman"/>
                          <a:ea typeface="Calibri"/>
                          <a:cs typeface="Times New Roman"/>
                        </a:rPr>
                        <a:t>secondo grado</a:t>
                      </a:r>
                      <a:endParaRPr lang="it-IT" sz="1100" dirty="0">
                        <a:effectLst/>
                        <a:latin typeface="Calibri"/>
                        <a:ea typeface="Calibri"/>
                        <a:cs typeface="Times New Roman"/>
                      </a:endParaRPr>
                    </a:p>
                    <a:p>
                      <a:pPr>
                        <a:lnSpc>
                          <a:spcPct val="115000"/>
                        </a:lnSpc>
                        <a:spcAft>
                          <a:spcPts val="0"/>
                        </a:spcAft>
                      </a:pPr>
                      <a:r>
                        <a:rPr lang="it-IT" sz="1200" dirty="0">
                          <a:effectLst/>
                          <a:latin typeface="Times New Roman"/>
                          <a:ea typeface="Calibri"/>
                          <a:cs typeface="Times New Roman"/>
                        </a:rPr>
                        <a:t> </a:t>
                      </a:r>
                      <a:endParaRPr lang="it-IT" sz="1100" dirty="0">
                        <a:effectLst/>
                        <a:latin typeface="Calibri"/>
                        <a:ea typeface="Calibri"/>
                        <a:cs typeface="Times New Roman"/>
                      </a:endParaRPr>
                    </a:p>
                    <a:p>
                      <a:pPr marL="0" marR="0" lvl="0" indent="0" algn="l" defTabSz="914400" rtl="0" eaLnBrk="1" fontAlgn="base" latinLnBrk="0" hangingPunct="1">
                        <a:lnSpc>
                          <a:spcPct val="100000"/>
                        </a:lnSpc>
                        <a:spcBef>
                          <a:spcPct val="0"/>
                        </a:spcBef>
                        <a:spcAft>
                          <a:spcPct val="0"/>
                        </a:spcAft>
                        <a:buClrTx/>
                        <a:buSzTx/>
                        <a:buFontTx/>
                        <a:buNone/>
                        <a:tabLst/>
                      </a:pPr>
                      <a:r>
                        <a:rPr lang="it-IT" sz="1200" dirty="0">
                          <a:effectLst/>
                          <a:latin typeface="Times New Roman"/>
                          <a:ea typeface="Calibri"/>
                          <a:cs typeface="Times New Roman"/>
                        </a:rPr>
                        <a:t>Lingua italiana </a:t>
                      </a:r>
                      <a:endParaRPr lang="it-IT" sz="1200" dirty="0" smtClean="0">
                        <a:effectLst/>
                        <a:latin typeface="Times New Roman"/>
                        <a:ea typeface="Calibri"/>
                        <a:cs typeface="Times New Roman"/>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Lingua straniera</a:t>
                      </a:r>
                      <a:endParaRPr kumimoji="0" lang="it-IT" altLang="it-IT"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Asse matematico, scientifico e tecnologico </a:t>
                      </a:r>
                      <a:endParaRPr kumimoji="0" lang="it-IT" altLang="it-IT"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Asse storico-sociale</a:t>
                      </a:r>
                      <a:endParaRPr kumimoji="0" lang="it-IT" altLang="it-IT"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Espressione culturale (estetica-artistica, corporea)</a:t>
                      </a:r>
                      <a:endParaRPr kumimoji="0" lang="it-IT" altLang="it-IT"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1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Cittadinanza (imparare a imparare compreso il lavoro cooperativo, spirito di iniziativa ed intraprendenza)</a:t>
                      </a:r>
                      <a:endParaRPr kumimoji="0" lang="it-IT" altLang="it-IT" sz="1600" b="0" i="0" u="none" strike="noStrike" cap="none" normalizeH="0" baseline="0" dirty="0" smtClean="0">
                        <a:ln>
                          <a:noFill/>
                        </a:ln>
                        <a:solidFill>
                          <a:schemeClr val="tx1"/>
                        </a:solidFill>
                        <a:effectLst/>
                        <a:latin typeface="Arial" pitchFamily="34" charset="0"/>
                        <a:cs typeface="Arial" pitchFamily="34" charset="0"/>
                      </a:endParaRPr>
                    </a:p>
                    <a:p>
                      <a:pPr>
                        <a:lnSpc>
                          <a:spcPct val="115000"/>
                        </a:lnSpc>
                        <a:spcAft>
                          <a:spcPts val="0"/>
                        </a:spcAft>
                      </a:pPr>
                      <a:endParaRPr lang="it-IT" sz="1100" dirty="0">
                        <a:effectLst/>
                        <a:latin typeface="Calibri"/>
                        <a:ea typeface="Calibri"/>
                        <a:cs typeface="Times New Roman"/>
                      </a:endParaRPr>
                    </a:p>
                    <a:p>
                      <a:pPr algn="ctr">
                        <a:lnSpc>
                          <a:spcPct val="115000"/>
                        </a:lnSpc>
                        <a:spcAft>
                          <a:spcPts val="0"/>
                        </a:spcAft>
                      </a:pPr>
                      <a:r>
                        <a:rPr lang="it-IT" sz="1200" dirty="0">
                          <a:effectLst/>
                          <a:latin typeface="Times New Roman"/>
                          <a:ea typeface="Calibri"/>
                          <a:cs typeface="Times New Roman"/>
                        </a:rPr>
                        <a:t> </a:t>
                      </a:r>
                      <a:endParaRPr lang="it-IT"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endParaRPr lang="it-IT" dirty="0"/>
                    </a:p>
                  </a:txBody>
                  <a:tcPr>
                    <a:lnL w="12700" cap="flat" cmpd="sng" algn="ctr">
                      <a:solidFill>
                        <a:srgbClr val="000000"/>
                      </a:solidFill>
                      <a:prstDash val="solid"/>
                      <a:round/>
                      <a:headEnd type="none" w="med" len="med"/>
                      <a:tailEnd type="none" w="med" len="med"/>
                    </a:lnL>
                    <a:lnB w="12700" cap="flat" cmpd="sng" algn="ctr">
                      <a:solidFill>
                        <a:srgbClr val="000000"/>
                      </a:solidFill>
                      <a:prstDash val="solid"/>
                      <a:round/>
                      <a:headEnd type="none" w="med" len="med"/>
                      <a:tailEnd type="none" w="med" len="med"/>
                    </a:lnB>
                  </a:tcPr>
                </a:tc>
                <a:tc hMerge="1">
                  <a:txBody>
                    <a:bodyPr/>
                    <a:lstStyle/>
                    <a:p>
                      <a:endParaRPr lang="it-IT" dirty="0"/>
                    </a:p>
                  </a:txBody>
                  <a:tcPr>
                    <a:lnB w="12700" cap="flat" cmpd="sng" algn="ctr">
                      <a:solidFill>
                        <a:srgbClr val="000000"/>
                      </a:solidFill>
                      <a:prstDash val="solid"/>
                      <a:round/>
                      <a:headEnd type="none" w="med" len="med"/>
                      <a:tailEnd type="none" w="med" len="med"/>
                    </a:lnB>
                  </a:tcPr>
                </a:tc>
              </a:tr>
              <a:tr h="424979">
                <a:tc>
                  <a:txBody>
                    <a:bodyPr/>
                    <a:lstStyle/>
                    <a:p>
                      <a:pPr algn="ctr">
                        <a:lnSpc>
                          <a:spcPct val="115000"/>
                        </a:lnSpc>
                        <a:spcAft>
                          <a:spcPts val="0"/>
                        </a:spcAft>
                      </a:pPr>
                      <a:r>
                        <a:rPr lang="it-IT" sz="1200" dirty="0" smtClean="0">
                          <a:effectLst/>
                          <a:latin typeface="Times New Roman"/>
                          <a:ea typeface="Calibri"/>
                          <a:cs typeface="Times New Roman"/>
                        </a:rPr>
                        <a:t>Attività (specie compiti di realtà)</a:t>
                      </a:r>
                      <a:endParaRPr lang="it-IT" sz="1200" dirty="0">
                        <a:effectLst/>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lnSpc>
                          <a:spcPct val="115000"/>
                        </a:lnSpc>
                        <a:spcAft>
                          <a:spcPts val="0"/>
                        </a:spcAft>
                      </a:pPr>
                      <a:r>
                        <a:rPr lang="it-IT" sz="1200">
                          <a:effectLst/>
                          <a:latin typeface="Times New Roman"/>
                          <a:ea typeface="Calibri"/>
                          <a:cs typeface="Times New Roman"/>
                        </a:rPr>
                        <a:t>Saperi essenziali</a:t>
                      </a:r>
                      <a:endParaRPr lang="it-IT"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lnSpc>
                          <a:spcPct val="115000"/>
                        </a:lnSpc>
                        <a:spcAft>
                          <a:spcPts val="0"/>
                        </a:spcAft>
                      </a:pPr>
                      <a:r>
                        <a:rPr lang="it-IT" sz="1200">
                          <a:effectLst/>
                          <a:latin typeface="Times New Roman"/>
                          <a:ea typeface="Calibri"/>
                          <a:cs typeface="Times New Roman"/>
                        </a:rPr>
                        <a:t>Assi/discipline coinvolti</a:t>
                      </a:r>
                      <a:endParaRPr lang="it-IT"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r>
              <a:tr h="424979">
                <a:tc gridSpan="3">
                  <a:txBody>
                    <a:bodyPr/>
                    <a:lstStyle/>
                    <a:p>
                      <a:pPr>
                        <a:lnSpc>
                          <a:spcPct val="115000"/>
                        </a:lnSpc>
                        <a:spcAft>
                          <a:spcPts val="0"/>
                        </a:spcAft>
                      </a:pPr>
                      <a:r>
                        <a:rPr lang="it-IT" sz="1200" dirty="0">
                          <a:effectLst/>
                          <a:latin typeface="Times New Roman"/>
                          <a:ea typeface="Calibri"/>
                          <a:cs typeface="Times New Roman"/>
                        </a:rPr>
                        <a:t> </a:t>
                      </a:r>
                      <a:endParaRPr lang="it-IT" sz="1100" dirty="0">
                        <a:effectLst/>
                        <a:latin typeface="Calibri"/>
                        <a:ea typeface="Calibri"/>
                        <a:cs typeface="Times New Roman"/>
                      </a:endParaRPr>
                    </a:p>
                    <a:p>
                      <a:pPr algn="ctr">
                        <a:lnSpc>
                          <a:spcPct val="115000"/>
                        </a:lnSpc>
                        <a:spcAft>
                          <a:spcPts val="0"/>
                        </a:spcAft>
                      </a:pPr>
                      <a:r>
                        <a:rPr lang="it-IT" sz="1200" dirty="0" smtClean="0">
                          <a:effectLst/>
                          <a:latin typeface="Times New Roman"/>
                          <a:ea typeface="Calibri"/>
                          <a:cs typeface="Times New Roman"/>
                        </a:rPr>
                        <a:t>Quinto</a:t>
                      </a:r>
                      <a:r>
                        <a:rPr lang="it-IT" sz="1200" baseline="0" dirty="0" smtClean="0">
                          <a:effectLst/>
                          <a:latin typeface="Times New Roman"/>
                          <a:ea typeface="Calibri"/>
                          <a:cs typeface="Times New Roman"/>
                        </a:rPr>
                        <a:t> anno </a:t>
                      </a:r>
                      <a:endParaRPr lang="it-IT"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endParaRPr lang="it-IT"/>
                    </a:p>
                  </a:txBody>
                  <a:tcPr/>
                </a:tc>
                <a:tc hMerge="1">
                  <a:txBody>
                    <a:bodyPr/>
                    <a:lstStyle/>
                    <a:p>
                      <a:endParaRPr lang="it-IT"/>
                    </a:p>
                  </a:txBody>
                  <a:tcPr/>
                </a:tc>
              </a:tr>
              <a:tr h="212490">
                <a:tc>
                  <a:txBody>
                    <a:bodyPr/>
                    <a:lstStyle/>
                    <a:p>
                      <a:pPr>
                        <a:lnSpc>
                          <a:spcPct val="115000"/>
                        </a:lnSpc>
                        <a:spcAft>
                          <a:spcPts val="0"/>
                        </a:spcAft>
                      </a:pPr>
                      <a:r>
                        <a:rPr lang="it-IT" sz="1200">
                          <a:effectLst/>
                          <a:latin typeface="Times New Roman"/>
                          <a:ea typeface="Calibri"/>
                          <a:cs typeface="Times New Roman"/>
                        </a:rPr>
                        <a:t> </a:t>
                      </a:r>
                      <a:endParaRPr lang="it-IT"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nSpc>
                          <a:spcPct val="115000"/>
                        </a:lnSpc>
                        <a:spcAft>
                          <a:spcPts val="0"/>
                        </a:spcAft>
                      </a:pPr>
                      <a:r>
                        <a:rPr lang="it-IT" sz="1200">
                          <a:effectLst/>
                          <a:latin typeface="Times New Roman"/>
                          <a:ea typeface="Calibri"/>
                          <a:cs typeface="Times New Roman"/>
                        </a:rPr>
                        <a:t> </a:t>
                      </a:r>
                      <a:endParaRPr lang="it-IT"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nSpc>
                          <a:spcPct val="115000"/>
                        </a:lnSpc>
                        <a:spcAft>
                          <a:spcPts val="0"/>
                        </a:spcAft>
                      </a:pPr>
                      <a:r>
                        <a:rPr lang="it-IT" sz="1200">
                          <a:effectLst/>
                          <a:latin typeface="Times New Roman"/>
                          <a:ea typeface="Calibri"/>
                          <a:cs typeface="Times New Roman"/>
                        </a:rPr>
                        <a:t> </a:t>
                      </a:r>
                      <a:endParaRPr lang="it-IT"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r>
              <a:tr h="424979">
                <a:tc gridSpan="3">
                  <a:txBody>
                    <a:bodyPr/>
                    <a:lstStyle/>
                    <a:p>
                      <a:pPr>
                        <a:lnSpc>
                          <a:spcPct val="115000"/>
                        </a:lnSpc>
                        <a:spcAft>
                          <a:spcPts val="0"/>
                        </a:spcAft>
                      </a:pPr>
                      <a:r>
                        <a:rPr lang="it-IT" sz="1200" dirty="0">
                          <a:effectLst/>
                          <a:latin typeface="Times New Roman"/>
                          <a:ea typeface="Calibri"/>
                          <a:cs typeface="Times New Roman"/>
                        </a:rPr>
                        <a:t> </a:t>
                      </a:r>
                      <a:endParaRPr lang="it-IT" sz="1100" dirty="0">
                        <a:effectLst/>
                        <a:latin typeface="Calibri"/>
                        <a:ea typeface="Calibri"/>
                        <a:cs typeface="Times New Roman"/>
                      </a:endParaRPr>
                    </a:p>
                    <a:p>
                      <a:pPr algn="ctr">
                        <a:lnSpc>
                          <a:spcPct val="115000"/>
                        </a:lnSpc>
                        <a:spcAft>
                          <a:spcPts val="0"/>
                        </a:spcAft>
                      </a:pPr>
                      <a:r>
                        <a:rPr lang="it-IT" sz="1200" dirty="0">
                          <a:effectLst/>
                          <a:latin typeface="Times New Roman"/>
                          <a:ea typeface="Calibri"/>
                          <a:cs typeface="Times New Roman"/>
                        </a:rPr>
                        <a:t>Secondo </a:t>
                      </a:r>
                      <a:r>
                        <a:rPr lang="it-IT" sz="1200" dirty="0" smtClean="0">
                          <a:effectLst/>
                          <a:latin typeface="Times New Roman"/>
                          <a:ea typeface="Calibri"/>
                          <a:cs typeface="Times New Roman"/>
                        </a:rPr>
                        <a:t>biennio</a:t>
                      </a:r>
                      <a:endParaRPr lang="it-IT"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endParaRPr lang="it-IT"/>
                    </a:p>
                  </a:txBody>
                  <a:tcPr/>
                </a:tc>
                <a:tc hMerge="1">
                  <a:txBody>
                    <a:bodyPr/>
                    <a:lstStyle/>
                    <a:p>
                      <a:endParaRPr lang="it-IT"/>
                    </a:p>
                  </a:txBody>
                  <a:tcPr/>
                </a:tc>
              </a:tr>
              <a:tr h="212490">
                <a:tc>
                  <a:txBody>
                    <a:bodyPr/>
                    <a:lstStyle/>
                    <a:p>
                      <a:pPr>
                        <a:lnSpc>
                          <a:spcPct val="115000"/>
                        </a:lnSpc>
                        <a:spcAft>
                          <a:spcPts val="0"/>
                        </a:spcAft>
                      </a:pPr>
                      <a:r>
                        <a:rPr lang="it-IT" sz="1200" dirty="0">
                          <a:effectLst/>
                          <a:latin typeface="Times New Roman"/>
                          <a:ea typeface="Calibri"/>
                          <a:cs typeface="Times New Roman"/>
                        </a:rPr>
                        <a:t> </a:t>
                      </a:r>
                      <a:endParaRPr lang="it-IT"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nSpc>
                          <a:spcPct val="115000"/>
                        </a:lnSpc>
                        <a:spcAft>
                          <a:spcPts val="0"/>
                        </a:spcAft>
                      </a:pPr>
                      <a:r>
                        <a:rPr lang="it-IT" sz="1200" dirty="0">
                          <a:effectLst/>
                          <a:latin typeface="Times New Roman"/>
                          <a:ea typeface="Calibri"/>
                          <a:cs typeface="Times New Roman"/>
                        </a:rPr>
                        <a:t> </a:t>
                      </a:r>
                      <a:endParaRPr lang="it-IT"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nSpc>
                          <a:spcPct val="115000"/>
                        </a:lnSpc>
                        <a:spcAft>
                          <a:spcPts val="0"/>
                        </a:spcAft>
                      </a:pPr>
                      <a:r>
                        <a:rPr lang="it-IT" sz="1200" dirty="0">
                          <a:effectLst/>
                          <a:latin typeface="Times New Roman"/>
                          <a:ea typeface="Calibri"/>
                          <a:cs typeface="Times New Roman"/>
                        </a:rPr>
                        <a:t> </a:t>
                      </a:r>
                      <a:endParaRPr lang="it-IT"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r>
              <a:tr h="424979">
                <a:tc gridSpan="3">
                  <a:txBody>
                    <a:bodyPr/>
                    <a:lstStyle/>
                    <a:p>
                      <a:pPr algn="ctr">
                        <a:lnSpc>
                          <a:spcPct val="115000"/>
                        </a:lnSpc>
                        <a:spcAft>
                          <a:spcPts val="0"/>
                        </a:spcAft>
                      </a:pPr>
                      <a:r>
                        <a:rPr lang="it-IT" sz="1200" dirty="0">
                          <a:effectLst/>
                          <a:latin typeface="Times New Roman"/>
                          <a:ea typeface="Calibri"/>
                          <a:cs typeface="Times New Roman"/>
                        </a:rPr>
                        <a:t> </a:t>
                      </a:r>
                      <a:endParaRPr lang="it-IT" sz="1100" dirty="0">
                        <a:effectLst/>
                        <a:latin typeface="Calibri"/>
                        <a:ea typeface="Calibri"/>
                        <a:cs typeface="Times New Roman"/>
                      </a:endParaRPr>
                    </a:p>
                    <a:p>
                      <a:pPr algn="ctr">
                        <a:lnSpc>
                          <a:spcPct val="115000"/>
                        </a:lnSpc>
                        <a:spcAft>
                          <a:spcPts val="0"/>
                        </a:spcAft>
                      </a:pPr>
                      <a:r>
                        <a:rPr lang="it-IT" sz="1200" dirty="0">
                          <a:effectLst/>
                          <a:latin typeface="Times New Roman"/>
                          <a:ea typeface="Calibri"/>
                          <a:cs typeface="Times New Roman"/>
                        </a:rPr>
                        <a:t>Primo </a:t>
                      </a:r>
                      <a:r>
                        <a:rPr lang="it-IT" sz="1200" dirty="0" smtClean="0">
                          <a:effectLst/>
                          <a:latin typeface="Times New Roman"/>
                          <a:ea typeface="Calibri"/>
                          <a:cs typeface="Times New Roman"/>
                        </a:rPr>
                        <a:t>biennio </a:t>
                      </a:r>
                      <a:endParaRPr lang="it-IT"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hMerge="1">
                  <a:txBody>
                    <a:bodyPr/>
                    <a:lstStyle/>
                    <a:p>
                      <a:endParaRPr lang="it-IT"/>
                    </a:p>
                  </a:txBody>
                  <a:tcPr/>
                </a:tc>
                <a:tc hMerge="1">
                  <a:txBody>
                    <a:bodyPr/>
                    <a:lstStyle/>
                    <a:p>
                      <a:endParaRPr lang="it-IT"/>
                    </a:p>
                  </a:txBody>
                  <a:tcPr/>
                </a:tc>
              </a:tr>
              <a:tr h="551241">
                <a:tc>
                  <a:txBody>
                    <a:bodyPr/>
                    <a:lstStyle/>
                    <a:p>
                      <a:pPr>
                        <a:lnSpc>
                          <a:spcPct val="115000"/>
                        </a:lnSpc>
                        <a:spcAft>
                          <a:spcPts val="0"/>
                        </a:spcAft>
                      </a:pPr>
                      <a:r>
                        <a:rPr lang="it-IT" sz="1200" dirty="0">
                          <a:effectLst/>
                          <a:latin typeface="Times New Roman"/>
                          <a:ea typeface="Calibri"/>
                          <a:cs typeface="Times New Roman"/>
                        </a:rPr>
                        <a:t> </a:t>
                      </a:r>
                      <a:endParaRPr lang="it-IT"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nSpc>
                          <a:spcPct val="115000"/>
                        </a:lnSpc>
                        <a:spcAft>
                          <a:spcPts val="0"/>
                        </a:spcAft>
                      </a:pPr>
                      <a:r>
                        <a:rPr lang="it-IT" sz="1200">
                          <a:effectLst/>
                          <a:latin typeface="Times New Roman"/>
                          <a:ea typeface="Calibri"/>
                          <a:cs typeface="Times New Roman"/>
                        </a:rPr>
                        <a:t> </a:t>
                      </a:r>
                      <a:endParaRPr lang="it-IT"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nSpc>
                          <a:spcPct val="115000"/>
                        </a:lnSpc>
                        <a:spcAft>
                          <a:spcPts val="0"/>
                        </a:spcAft>
                      </a:pPr>
                      <a:r>
                        <a:rPr lang="it-IT" sz="1200" dirty="0">
                          <a:effectLst/>
                          <a:latin typeface="Times New Roman"/>
                          <a:ea typeface="Calibri"/>
                          <a:cs typeface="Times New Roman"/>
                        </a:rPr>
                        <a:t> </a:t>
                      </a:r>
                      <a:endParaRPr lang="it-IT" sz="1100" dirty="0">
                        <a:effectLst/>
                        <a:latin typeface="Calibri"/>
                        <a:ea typeface="Calibri"/>
                        <a:cs typeface="Times New Roman"/>
                      </a:endParaRPr>
                    </a:p>
                    <a:p>
                      <a:r>
                        <a:rPr lang="it-IT" sz="1100" dirty="0">
                          <a:effectLst/>
                          <a:latin typeface="Calibri"/>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20000"/>
                        <a:lumOff val="80000"/>
                      </a:schemeClr>
                    </a:solidFill>
                  </a:tcPr>
                </a:tc>
              </a:tr>
            </a:tbl>
          </a:graphicData>
        </a:graphic>
      </p:graphicFrame>
      <p:sp>
        <p:nvSpPr>
          <p:cNvPr id="6" name="Rettangolo 5"/>
          <p:cNvSpPr/>
          <p:nvPr/>
        </p:nvSpPr>
        <p:spPr>
          <a:xfrm>
            <a:off x="2055947" y="5911221"/>
            <a:ext cx="889987" cy="430887"/>
          </a:xfrm>
          <a:prstGeom prst="rect">
            <a:avLst/>
          </a:prstGeom>
        </p:spPr>
        <p:txBody>
          <a:bodyPr wrap="none">
            <a:spAutoFit/>
          </a:bodyPr>
          <a:lstStyle/>
          <a:p>
            <a:pPr lvl="0"/>
            <a:r>
              <a:rPr lang="it-IT" sz="1100" dirty="0">
                <a:solidFill>
                  <a:srgbClr val="2F2B20"/>
                </a:solidFill>
              </a:rPr>
              <a:t>Valutazione </a:t>
            </a:r>
            <a:endParaRPr lang="it-IT" sz="1100" dirty="0" smtClean="0">
              <a:solidFill>
                <a:srgbClr val="2F2B20"/>
              </a:solidFill>
            </a:endParaRPr>
          </a:p>
          <a:p>
            <a:pPr lvl="0"/>
            <a:r>
              <a:rPr lang="it-IT" sz="1100" dirty="0" smtClean="0">
                <a:solidFill>
                  <a:srgbClr val="2F2B20"/>
                </a:solidFill>
              </a:rPr>
              <a:t>Continuità </a:t>
            </a:r>
            <a:r>
              <a:rPr lang="it-IT" sz="1100" dirty="0">
                <a:solidFill>
                  <a:srgbClr val="2F2B20"/>
                </a:solidFill>
              </a:rPr>
              <a:t>  </a:t>
            </a:r>
          </a:p>
        </p:txBody>
      </p:sp>
    </p:spTree>
    <p:extLst>
      <p:ext uri="{BB962C8B-B14F-4D97-AF65-F5344CB8AC3E}">
        <p14:creationId xmlns:p14="http://schemas.microsoft.com/office/powerpoint/2010/main" val="23587691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200" dirty="0" smtClean="0"/>
              <a:t>Seconda tappa: </a:t>
            </a:r>
            <a:r>
              <a:rPr lang="it-IT" sz="3200" i="1" dirty="0" smtClean="0"/>
              <a:t>Materiali per il curricolo (</a:t>
            </a:r>
            <a:r>
              <a:rPr lang="it-IT" sz="3200" i="1" dirty="0" err="1" smtClean="0"/>
              <a:t>UdA</a:t>
            </a:r>
            <a:r>
              <a:rPr lang="it-IT" sz="3200" i="1" dirty="0" smtClean="0"/>
              <a:t> e valutazione) elaborati dai Dipartimenti</a:t>
            </a:r>
            <a:endParaRPr lang="it-IT" sz="3200" i="1" dirty="0"/>
          </a:p>
        </p:txBody>
      </p:sp>
      <p:sp>
        <p:nvSpPr>
          <p:cNvPr id="3" name="Segnaposto contenuto 2"/>
          <p:cNvSpPr>
            <a:spLocks noGrp="1"/>
          </p:cNvSpPr>
          <p:nvPr>
            <p:ph idx="1"/>
          </p:nvPr>
        </p:nvSpPr>
        <p:spPr/>
        <p:txBody>
          <a:bodyPr>
            <a:normAutofit lnSpcReduction="10000"/>
          </a:bodyPr>
          <a:lstStyle/>
          <a:p>
            <a:r>
              <a:rPr lang="it-IT" dirty="0"/>
              <a:t>Sulla base del Canovaccio, i </a:t>
            </a:r>
            <a:r>
              <a:rPr lang="it-IT" dirty="0" smtClean="0"/>
              <a:t>Dipartimenti </a:t>
            </a:r>
            <a:r>
              <a:rPr lang="it-IT" dirty="0"/>
              <a:t>elaborano </a:t>
            </a:r>
            <a:r>
              <a:rPr lang="it-IT" dirty="0" smtClean="0"/>
              <a:t>le unità </a:t>
            </a:r>
            <a:r>
              <a:rPr lang="it-IT" dirty="0"/>
              <a:t>di </a:t>
            </a:r>
            <a:r>
              <a:rPr lang="it-IT" dirty="0" smtClean="0"/>
              <a:t>apprendimento più rilevanti, specificando i </a:t>
            </a:r>
            <a:r>
              <a:rPr lang="it-IT" dirty="0"/>
              <a:t>prodotti, le competenze mirate, le aree/discipline coinvolte, i saperi essenziali da acquisire.  </a:t>
            </a:r>
            <a:r>
              <a:rPr lang="it-IT" dirty="0" smtClean="0"/>
              <a:t>L’Unità </a:t>
            </a:r>
            <a:r>
              <a:rPr lang="it-IT" dirty="0"/>
              <a:t>di Apprendimento indica il modulo-base del lavoro didattico, caratterizzato dal legame che insiste tra una serie di nuclei portanti del sapere ed i compiti che l’alunno deve essere in grado di svolgere – fronteggiando i problemi via via incontrati – per mostrarne la reale padronanza.</a:t>
            </a:r>
          </a:p>
          <a:p>
            <a:r>
              <a:rPr lang="it-IT" dirty="0" smtClean="0"/>
              <a:t>Inoltre i Dipartimenti progettano il piano di valutazione (verifiche centrate </a:t>
            </a:r>
            <a:r>
              <a:rPr lang="it-IT" dirty="0"/>
              <a:t>soprattutto sui </a:t>
            </a:r>
            <a:r>
              <a:rPr lang="it-IT" dirty="0" smtClean="0"/>
              <a:t>saperi; valutazioni centrate </a:t>
            </a:r>
            <a:r>
              <a:rPr lang="it-IT" dirty="0"/>
              <a:t>soprattutto sulle </a:t>
            </a:r>
            <a:r>
              <a:rPr lang="it-IT" dirty="0" err="1"/>
              <a:t>UdA</a:t>
            </a:r>
            <a:r>
              <a:rPr lang="it-IT" dirty="0"/>
              <a:t> e le prove esperte) che segnano il progresso del cammino </a:t>
            </a:r>
            <a:r>
              <a:rPr lang="it-IT" dirty="0" smtClean="0"/>
              <a:t>formativo e consentono la certificazione delle competenze.</a:t>
            </a:r>
            <a:endParaRPr lang="it-IT" dirty="0"/>
          </a:p>
          <a:p>
            <a:endParaRPr lang="it-IT" dirty="0"/>
          </a:p>
        </p:txBody>
      </p:sp>
    </p:spTree>
    <p:extLst>
      <p:ext uri="{BB962C8B-B14F-4D97-AF65-F5344CB8AC3E}">
        <p14:creationId xmlns:p14="http://schemas.microsoft.com/office/powerpoint/2010/main" val="39219138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457200" y="274638"/>
            <a:ext cx="7620000" cy="1143000"/>
          </a:xfrm>
        </p:spPr>
        <p:txBody>
          <a:bodyPr/>
          <a:lstStyle/>
          <a:p>
            <a:pPr algn="ctr"/>
            <a:r>
              <a:rPr lang="it-IT" sz="3200" dirty="0"/>
              <a:t>Terza tappa: </a:t>
            </a:r>
            <a:r>
              <a:rPr lang="it-IT" sz="3200" i="1" dirty="0"/>
              <a:t>Curricolo </a:t>
            </a:r>
            <a:r>
              <a:rPr lang="it-IT" sz="3200" i="1" dirty="0" smtClean="0"/>
              <a:t>operativo a cura dei Consigli </a:t>
            </a:r>
            <a:r>
              <a:rPr lang="it-IT" sz="3200" i="1" dirty="0"/>
              <a:t>di classe</a:t>
            </a:r>
          </a:p>
        </p:txBody>
      </p:sp>
      <p:sp>
        <p:nvSpPr>
          <p:cNvPr id="5" name="Segnaposto contenuto 2"/>
          <p:cNvSpPr>
            <a:spLocks noGrp="1"/>
          </p:cNvSpPr>
          <p:nvPr>
            <p:ph idx="1"/>
          </p:nvPr>
        </p:nvSpPr>
        <p:spPr>
          <a:xfrm>
            <a:off x="457200" y="1600200"/>
            <a:ext cx="7620000" cy="4800600"/>
          </a:xfrm>
        </p:spPr>
        <p:txBody>
          <a:bodyPr>
            <a:normAutofit lnSpcReduction="10000"/>
          </a:bodyPr>
          <a:lstStyle/>
          <a:p>
            <a:r>
              <a:rPr lang="it-IT" dirty="0" smtClean="0"/>
              <a:t>Il consiglio di classe, sulla base della lettura del contesto di classe e delle risorse disponibili (interne ed esterne), partendo dal canovaccio formativo  elabora il curricolo vero e proprio, così definito:</a:t>
            </a:r>
          </a:p>
          <a:p>
            <a:endParaRPr lang="it-IT" dirty="0" smtClean="0"/>
          </a:p>
          <a:p>
            <a:r>
              <a:rPr lang="it-IT" dirty="0" smtClean="0"/>
              <a:t>Attività </a:t>
            </a:r>
          </a:p>
          <a:p>
            <a:r>
              <a:rPr lang="it-IT" dirty="0" smtClean="0"/>
              <a:t>Traguardi formativi attesi e saperi mobilitati </a:t>
            </a:r>
          </a:p>
          <a:p>
            <a:r>
              <a:rPr lang="it-IT" dirty="0" smtClean="0"/>
              <a:t>Risorse (di esperienza, materiali, umane…)</a:t>
            </a:r>
            <a:endParaRPr lang="it-IT" dirty="0"/>
          </a:p>
          <a:p>
            <a:r>
              <a:rPr lang="it-IT" dirty="0" smtClean="0"/>
              <a:t>Chi fa che cosa </a:t>
            </a:r>
          </a:p>
          <a:p>
            <a:r>
              <a:rPr lang="it-IT" dirty="0" smtClean="0"/>
              <a:t>Tempi </a:t>
            </a:r>
          </a:p>
          <a:p>
            <a:r>
              <a:rPr lang="it-IT" dirty="0" smtClean="0"/>
              <a:t>Verifiche e valutazioni </a:t>
            </a:r>
          </a:p>
          <a:p>
            <a:r>
              <a:rPr lang="it-IT" dirty="0" smtClean="0"/>
              <a:t>Piano di lavoro degli insegnanti (progettazione, accompagnamento, valutazione, revisione</a:t>
            </a:r>
            <a:r>
              <a:rPr lang="it-IT" dirty="0" smtClean="0"/>
              <a:t>).</a:t>
            </a:r>
            <a:endParaRPr lang="it-IT" dirty="0" smtClean="0"/>
          </a:p>
          <a:p>
            <a:endParaRPr lang="it-IT" dirty="0" smtClean="0"/>
          </a:p>
          <a:p>
            <a:endParaRPr lang="it-IT" dirty="0"/>
          </a:p>
        </p:txBody>
      </p:sp>
    </p:spTree>
    <p:extLst>
      <p:ext uri="{BB962C8B-B14F-4D97-AF65-F5344CB8AC3E}">
        <p14:creationId xmlns:p14="http://schemas.microsoft.com/office/powerpoint/2010/main" val="33466655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compiti di realtà (</a:t>
            </a:r>
            <a:r>
              <a:rPr lang="it-IT" dirty="0" err="1" smtClean="0"/>
              <a:t>UdA</a:t>
            </a:r>
            <a:r>
              <a:rPr lang="it-IT" dirty="0" smtClean="0"/>
              <a:t>)</a:t>
            </a:r>
            <a:endParaRPr lang="it-IT" dirty="0"/>
          </a:p>
        </p:txBody>
      </p:sp>
      <p:sp>
        <p:nvSpPr>
          <p:cNvPr id="3" name="Segnaposto contenuto 2"/>
          <p:cNvSpPr>
            <a:spLocks noGrp="1"/>
          </p:cNvSpPr>
          <p:nvPr>
            <p:ph idx="1"/>
          </p:nvPr>
        </p:nvSpPr>
        <p:spPr/>
        <p:txBody>
          <a:bodyPr>
            <a:normAutofit fontScale="92500"/>
          </a:bodyPr>
          <a:lstStyle/>
          <a:p>
            <a:r>
              <a:rPr lang="it-IT" dirty="0"/>
              <a:t>L’Unita di apprendimento (</a:t>
            </a:r>
            <a:r>
              <a:rPr lang="it-IT" dirty="0" err="1"/>
              <a:t>UdA</a:t>
            </a:r>
            <a:r>
              <a:rPr lang="it-IT" dirty="0"/>
              <a:t>)  rappresenta lo spazio comune del lavoro dei formatori, tramite il quale far acquisire agli allievi il senso dell’unità del sapere, lo spirito della cooperazione,  la capacità di mobilitare le proprie risorse intorno ad un compito-problema dotato di valore reale che consiste nel saper rispondere alle aspettative di specifici interlocutori (compagni, utenti, committenti, rappresentanti di enti, pubblica opinione). Tramite l’</a:t>
            </a:r>
            <a:r>
              <a:rPr lang="it-IT" dirty="0" err="1"/>
              <a:t>UdA</a:t>
            </a:r>
            <a:r>
              <a:rPr lang="it-IT" dirty="0"/>
              <a:t> l’allievo viene sollecitato ad un metodo formativo centrato sulla piena implicazione personale </a:t>
            </a:r>
            <a:r>
              <a:rPr lang="it-IT" dirty="0" smtClean="0"/>
              <a:t>in </a:t>
            </a:r>
            <a:r>
              <a:rPr lang="it-IT" dirty="0"/>
              <a:t>un sapere vivo; egli non è solo un </a:t>
            </a:r>
            <a:r>
              <a:rPr lang="it-IT" i="1" dirty="0"/>
              <a:t>passeggero</a:t>
            </a:r>
            <a:r>
              <a:rPr lang="it-IT" dirty="0"/>
              <a:t> che prende nota di ciò che vede o legge, non è neppure un </a:t>
            </a:r>
            <a:r>
              <a:rPr lang="it-IT" i="1" dirty="0"/>
              <a:t>assistente</a:t>
            </a:r>
            <a:r>
              <a:rPr lang="it-IT" dirty="0"/>
              <a:t> di figure adulte competenti, ma assume un ruolo di </a:t>
            </a:r>
            <a:r>
              <a:rPr lang="it-IT" i="1" dirty="0" smtClean="0"/>
              <a:t>artigiano </a:t>
            </a:r>
            <a:r>
              <a:rPr lang="it-IT" dirty="0" smtClean="0"/>
              <a:t>in </a:t>
            </a:r>
            <a:r>
              <a:rPr lang="it-IT" dirty="0"/>
              <a:t>rapporto ad un nucleo di attese reali, coerenti con il profilo di riferimento del suo percorso formativo. In tal modo, egli impara lavorando ed insieme lavora imparando. </a:t>
            </a:r>
          </a:p>
        </p:txBody>
      </p:sp>
    </p:spTree>
    <p:extLst>
      <p:ext uri="{BB962C8B-B14F-4D97-AF65-F5344CB8AC3E}">
        <p14:creationId xmlns:p14="http://schemas.microsoft.com/office/powerpoint/2010/main" val="34752810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a 5"/>
          <p:cNvGraphicFramePr>
            <a:graphicFrameLocks noGrp="1"/>
          </p:cNvGraphicFramePr>
          <p:nvPr>
            <p:extLst>
              <p:ext uri="{D42A27DB-BD31-4B8C-83A1-F6EECF244321}">
                <p14:modId xmlns:p14="http://schemas.microsoft.com/office/powerpoint/2010/main" val="348266943"/>
              </p:ext>
            </p:extLst>
          </p:nvPr>
        </p:nvGraphicFramePr>
        <p:xfrm>
          <a:off x="539552" y="476672"/>
          <a:ext cx="7416823" cy="6136381"/>
        </p:xfrm>
        <a:graphic>
          <a:graphicData uri="http://schemas.openxmlformats.org/drawingml/2006/table">
            <a:tbl>
              <a:tblPr firstRow="1" firstCol="1" bandRow="1">
                <a:tableStyleId>{5C22544A-7EE6-4342-B048-85BDC9FD1C3A}</a:tableStyleId>
              </a:tblPr>
              <a:tblGrid>
                <a:gridCol w="1715386"/>
                <a:gridCol w="5701437"/>
              </a:tblGrid>
              <a:tr h="552323">
                <a:tc>
                  <a:txBody>
                    <a:bodyPr/>
                    <a:lstStyle/>
                    <a:p>
                      <a:pPr>
                        <a:lnSpc>
                          <a:spcPct val="115000"/>
                        </a:lnSpc>
                        <a:spcAft>
                          <a:spcPts val="0"/>
                        </a:spcAft>
                      </a:pPr>
                      <a:r>
                        <a:rPr lang="it-IT" sz="1200" dirty="0">
                          <a:solidFill>
                            <a:schemeClr val="tx1"/>
                          </a:solidFill>
                          <a:effectLst/>
                        </a:rPr>
                        <a:t>Titolo</a:t>
                      </a:r>
                      <a:endParaRPr lang="it-IT" sz="1200" dirty="0">
                        <a:solidFill>
                          <a:schemeClr val="tx1"/>
                        </a:solidFill>
                        <a:effectLst/>
                        <a:latin typeface="Calibri"/>
                        <a:ea typeface="Calibri"/>
                        <a:cs typeface="Times New Roman"/>
                      </a:endParaRPr>
                    </a:p>
                  </a:txBody>
                  <a:tcPr marL="53980" marR="53980" marT="0" marB="0">
                    <a:solidFill>
                      <a:srgbClr val="FFCC99"/>
                    </a:solidFill>
                  </a:tcPr>
                </a:tc>
                <a:tc>
                  <a:txBody>
                    <a:bodyPr/>
                    <a:lstStyle/>
                    <a:p>
                      <a:pPr>
                        <a:lnSpc>
                          <a:spcPct val="115000"/>
                        </a:lnSpc>
                        <a:spcAft>
                          <a:spcPts val="0"/>
                        </a:spcAft>
                      </a:pPr>
                      <a:r>
                        <a:rPr lang="it-IT" sz="1200" dirty="0">
                          <a:solidFill>
                            <a:schemeClr val="tx1"/>
                          </a:solidFill>
                          <a:effectLst/>
                        </a:rPr>
                        <a:t>Si utilizzi un titolo evocativo </a:t>
                      </a:r>
                    </a:p>
                    <a:p>
                      <a:pPr>
                        <a:lnSpc>
                          <a:spcPct val="115000"/>
                        </a:lnSpc>
                        <a:spcAft>
                          <a:spcPts val="0"/>
                        </a:spcAft>
                      </a:pPr>
                      <a:r>
                        <a:rPr lang="it-IT" sz="1200" dirty="0">
                          <a:solidFill>
                            <a:schemeClr val="tx1"/>
                          </a:solidFill>
                          <a:effectLst/>
                        </a:rPr>
                        <a:t> </a:t>
                      </a:r>
                      <a:endParaRPr lang="it-IT" sz="1200" dirty="0">
                        <a:solidFill>
                          <a:schemeClr val="tx1"/>
                        </a:solidFill>
                        <a:effectLst/>
                        <a:latin typeface="Calibri"/>
                        <a:ea typeface="Calibri"/>
                        <a:cs typeface="Times New Roman"/>
                      </a:endParaRPr>
                    </a:p>
                  </a:txBody>
                  <a:tcPr marL="53980" marR="53980" marT="0" marB="0">
                    <a:solidFill>
                      <a:srgbClr val="FFCC99"/>
                    </a:solidFill>
                  </a:tcPr>
                </a:tc>
              </a:tr>
              <a:tr h="590494">
                <a:tc>
                  <a:txBody>
                    <a:bodyPr/>
                    <a:lstStyle/>
                    <a:p>
                      <a:pPr>
                        <a:lnSpc>
                          <a:spcPct val="115000"/>
                        </a:lnSpc>
                        <a:spcAft>
                          <a:spcPts val="0"/>
                        </a:spcAft>
                      </a:pPr>
                      <a:r>
                        <a:rPr lang="it-IT" sz="1200" dirty="0">
                          <a:solidFill>
                            <a:schemeClr val="tx1"/>
                          </a:solidFill>
                          <a:effectLst/>
                        </a:rPr>
                        <a:t>Compiti –prodotti</a:t>
                      </a:r>
                      <a:endParaRPr lang="it-IT" sz="1200" dirty="0">
                        <a:solidFill>
                          <a:schemeClr val="tx1"/>
                        </a:solidFill>
                        <a:effectLst/>
                        <a:latin typeface="Calibri"/>
                        <a:ea typeface="Calibri"/>
                        <a:cs typeface="Times New Roman"/>
                      </a:endParaRPr>
                    </a:p>
                  </a:txBody>
                  <a:tcPr marL="53980" marR="53980" marT="0" marB="0">
                    <a:solidFill>
                      <a:srgbClr val="FFCC99"/>
                    </a:solidFill>
                  </a:tcPr>
                </a:tc>
                <a:tc>
                  <a:txBody>
                    <a:bodyPr/>
                    <a:lstStyle/>
                    <a:p>
                      <a:pPr>
                        <a:lnSpc>
                          <a:spcPct val="115000"/>
                        </a:lnSpc>
                        <a:spcAft>
                          <a:spcPts val="0"/>
                        </a:spcAft>
                      </a:pPr>
                      <a:r>
                        <a:rPr lang="it-IT" sz="1200" dirty="0">
                          <a:effectLst/>
                        </a:rPr>
                        <a:t>Il compito dev’essere concreto, significativo, rivolto ad interlocutori che ne traggano un beneficio reale, quindi non finalizzato unicamente alla verifica ed al voto  </a:t>
                      </a:r>
                      <a:endParaRPr lang="it-IT" sz="1200" dirty="0">
                        <a:effectLst/>
                        <a:latin typeface="Calibri"/>
                        <a:ea typeface="Calibri"/>
                        <a:cs typeface="Times New Roman"/>
                      </a:endParaRPr>
                    </a:p>
                  </a:txBody>
                  <a:tcPr marL="53980" marR="53980" marT="0" marB="0">
                    <a:solidFill>
                      <a:srgbClr val="FFCC99"/>
                    </a:solidFill>
                  </a:tcPr>
                </a:tc>
              </a:tr>
              <a:tr h="393662">
                <a:tc>
                  <a:txBody>
                    <a:bodyPr/>
                    <a:lstStyle/>
                    <a:p>
                      <a:pPr>
                        <a:lnSpc>
                          <a:spcPct val="115000"/>
                        </a:lnSpc>
                        <a:spcAft>
                          <a:spcPts val="0"/>
                        </a:spcAft>
                      </a:pPr>
                      <a:r>
                        <a:rPr lang="it-IT" sz="1200" dirty="0">
                          <a:solidFill>
                            <a:schemeClr val="tx1"/>
                          </a:solidFill>
                          <a:effectLst/>
                        </a:rPr>
                        <a:t>Competenze mirate</a:t>
                      </a:r>
                      <a:endParaRPr lang="it-IT" sz="1200" dirty="0">
                        <a:solidFill>
                          <a:schemeClr val="tx1"/>
                        </a:solidFill>
                        <a:effectLst/>
                        <a:latin typeface="Calibri"/>
                        <a:ea typeface="Calibri"/>
                        <a:cs typeface="Times New Roman"/>
                      </a:endParaRPr>
                    </a:p>
                  </a:txBody>
                  <a:tcPr marL="53980" marR="53980" marT="0" marB="0">
                    <a:solidFill>
                      <a:srgbClr val="FFCC99"/>
                    </a:solidFill>
                  </a:tcPr>
                </a:tc>
                <a:tc>
                  <a:txBody>
                    <a:bodyPr/>
                    <a:lstStyle/>
                    <a:p>
                      <a:pPr>
                        <a:lnSpc>
                          <a:spcPct val="115000"/>
                        </a:lnSpc>
                        <a:spcAft>
                          <a:spcPts val="0"/>
                        </a:spcAft>
                      </a:pPr>
                      <a:r>
                        <a:rPr lang="it-IT" sz="1200" dirty="0">
                          <a:effectLst/>
                        </a:rPr>
                        <a:t>Indicare le competenze di cittadinanza europea  </a:t>
                      </a:r>
                    </a:p>
                    <a:p>
                      <a:pPr>
                        <a:lnSpc>
                          <a:spcPct val="115000"/>
                        </a:lnSpc>
                        <a:spcAft>
                          <a:spcPts val="0"/>
                        </a:spcAft>
                      </a:pPr>
                      <a:r>
                        <a:rPr lang="it-IT" sz="1200" dirty="0">
                          <a:effectLst/>
                        </a:rPr>
                        <a:t> </a:t>
                      </a:r>
                      <a:endParaRPr lang="it-IT" sz="1200" dirty="0">
                        <a:effectLst/>
                        <a:latin typeface="Calibri"/>
                        <a:ea typeface="Calibri"/>
                        <a:cs typeface="Times New Roman"/>
                      </a:endParaRPr>
                    </a:p>
                  </a:txBody>
                  <a:tcPr marL="53980" marR="53980" marT="0" marB="0">
                    <a:solidFill>
                      <a:srgbClr val="FFCC99"/>
                    </a:solidFill>
                  </a:tcPr>
                </a:tc>
              </a:tr>
              <a:tr h="393662">
                <a:tc>
                  <a:txBody>
                    <a:bodyPr/>
                    <a:lstStyle/>
                    <a:p>
                      <a:pPr>
                        <a:lnSpc>
                          <a:spcPct val="115000"/>
                        </a:lnSpc>
                        <a:spcAft>
                          <a:spcPts val="0"/>
                        </a:spcAft>
                      </a:pPr>
                      <a:r>
                        <a:rPr lang="it-IT" sz="1200" dirty="0">
                          <a:solidFill>
                            <a:schemeClr val="tx1"/>
                          </a:solidFill>
                          <a:effectLst/>
                        </a:rPr>
                        <a:t>Saperi essenziali</a:t>
                      </a:r>
                      <a:endParaRPr lang="it-IT" sz="1200" dirty="0">
                        <a:solidFill>
                          <a:schemeClr val="tx1"/>
                        </a:solidFill>
                        <a:effectLst/>
                        <a:latin typeface="Calibri"/>
                        <a:ea typeface="Calibri"/>
                        <a:cs typeface="Times New Roman"/>
                      </a:endParaRPr>
                    </a:p>
                  </a:txBody>
                  <a:tcPr marL="53980" marR="53980" marT="0" marB="0">
                    <a:solidFill>
                      <a:srgbClr val="FFCC99"/>
                    </a:solidFill>
                  </a:tcPr>
                </a:tc>
                <a:tc>
                  <a:txBody>
                    <a:bodyPr/>
                    <a:lstStyle/>
                    <a:p>
                      <a:pPr>
                        <a:lnSpc>
                          <a:spcPct val="115000"/>
                        </a:lnSpc>
                        <a:spcAft>
                          <a:spcPts val="0"/>
                        </a:spcAft>
                      </a:pPr>
                      <a:r>
                        <a:rPr lang="it-IT" sz="1200" dirty="0">
                          <a:effectLst/>
                        </a:rPr>
                        <a:t>Indicare le conoscenze/abilità che gli studenti potranno acquisire tramite l’attività didattica </a:t>
                      </a:r>
                      <a:endParaRPr lang="it-IT" sz="1200" dirty="0">
                        <a:effectLst/>
                        <a:latin typeface="Calibri"/>
                        <a:ea typeface="Calibri"/>
                        <a:cs typeface="Times New Roman"/>
                      </a:endParaRPr>
                    </a:p>
                  </a:txBody>
                  <a:tcPr marL="53980" marR="53980" marT="0" marB="0">
                    <a:solidFill>
                      <a:srgbClr val="FFCC99"/>
                    </a:solidFill>
                  </a:tcPr>
                </a:tc>
              </a:tr>
              <a:tr h="196831">
                <a:tc>
                  <a:txBody>
                    <a:bodyPr/>
                    <a:lstStyle/>
                    <a:p>
                      <a:pPr>
                        <a:lnSpc>
                          <a:spcPct val="115000"/>
                        </a:lnSpc>
                        <a:spcAft>
                          <a:spcPts val="0"/>
                        </a:spcAft>
                      </a:pPr>
                      <a:r>
                        <a:rPr lang="it-IT" sz="1200" dirty="0">
                          <a:solidFill>
                            <a:schemeClr val="tx1"/>
                          </a:solidFill>
                          <a:effectLst/>
                        </a:rPr>
                        <a:t>Classe </a:t>
                      </a:r>
                      <a:endParaRPr lang="it-IT" sz="1200" dirty="0">
                        <a:solidFill>
                          <a:schemeClr val="tx1"/>
                        </a:solidFill>
                        <a:effectLst/>
                        <a:latin typeface="Calibri"/>
                        <a:ea typeface="Calibri"/>
                        <a:cs typeface="Times New Roman"/>
                      </a:endParaRPr>
                    </a:p>
                  </a:txBody>
                  <a:tcPr marL="53980" marR="53980" marT="0" marB="0">
                    <a:solidFill>
                      <a:srgbClr val="FFCC99"/>
                    </a:solidFill>
                  </a:tcPr>
                </a:tc>
                <a:tc>
                  <a:txBody>
                    <a:bodyPr/>
                    <a:lstStyle/>
                    <a:p>
                      <a:pPr>
                        <a:lnSpc>
                          <a:spcPct val="115000"/>
                        </a:lnSpc>
                        <a:spcAft>
                          <a:spcPts val="0"/>
                        </a:spcAft>
                      </a:pPr>
                      <a:r>
                        <a:rPr lang="it-IT" sz="1200" dirty="0">
                          <a:effectLst/>
                        </a:rPr>
                        <a:t> </a:t>
                      </a:r>
                      <a:endParaRPr lang="it-IT" sz="1200" dirty="0">
                        <a:effectLst/>
                        <a:latin typeface="Calibri"/>
                        <a:ea typeface="Calibri"/>
                        <a:cs typeface="Times New Roman"/>
                      </a:endParaRPr>
                    </a:p>
                  </a:txBody>
                  <a:tcPr marL="53980" marR="53980" marT="0" marB="0">
                    <a:solidFill>
                      <a:srgbClr val="FFCC99"/>
                    </a:solidFill>
                  </a:tcPr>
                </a:tc>
              </a:tr>
              <a:tr h="196831">
                <a:tc>
                  <a:txBody>
                    <a:bodyPr/>
                    <a:lstStyle/>
                    <a:p>
                      <a:pPr>
                        <a:lnSpc>
                          <a:spcPct val="115000"/>
                        </a:lnSpc>
                        <a:spcAft>
                          <a:spcPts val="0"/>
                        </a:spcAft>
                      </a:pPr>
                      <a:r>
                        <a:rPr lang="it-IT" sz="1200" dirty="0">
                          <a:solidFill>
                            <a:schemeClr val="tx1"/>
                          </a:solidFill>
                          <a:effectLst/>
                        </a:rPr>
                        <a:t>Periodo </a:t>
                      </a:r>
                      <a:endParaRPr lang="it-IT" sz="1200" dirty="0">
                        <a:solidFill>
                          <a:schemeClr val="tx1"/>
                        </a:solidFill>
                        <a:effectLst/>
                        <a:latin typeface="Calibri"/>
                        <a:ea typeface="Calibri"/>
                        <a:cs typeface="Times New Roman"/>
                      </a:endParaRPr>
                    </a:p>
                  </a:txBody>
                  <a:tcPr marL="53980" marR="53980" marT="0" marB="0">
                    <a:solidFill>
                      <a:srgbClr val="FFCC99"/>
                    </a:solidFill>
                  </a:tcPr>
                </a:tc>
                <a:tc>
                  <a:txBody>
                    <a:bodyPr/>
                    <a:lstStyle/>
                    <a:p>
                      <a:pPr>
                        <a:lnSpc>
                          <a:spcPct val="115000"/>
                        </a:lnSpc>
                        <a:spcAft>
                          <a:spcPts val="0"/>
                        </a:spcAft>
                      </a:pPr>
                      <a:r>
                        <a:rPr lang="it-IT" sz="1200" dirty="0">
                          <a:effectLst/>
                        </a:rPr>
                        <a:t> </a:t>
                      </a:r>
                      <a:endParaRPr lang="it-IT" sz="1200" dirty="0">
                        <a:effectLst/>
                        <a:latin typeface="Calibri"/>
                        <a:ea typeface="Calibri"/>
                        <a:cs typeface="Times New Roman"/>
                      </a:endParaRPr>
                    </a:p>
                  </a:txBody>
                  <a:tcPr marL="53980" marR="53980" marT="0" marB="0">
                    <a:solidFill>
                      <a:srgbClr val="FFCC99"/>
                    </a:solidFill>
                  </a:tcPr>
                </a:tc>
              </a:tr>
              <a:tr h="196831">
                <a:tc>
                  <a:txBody>
                    <a:bodyPr/>
                    <a:lstStyle/>
                    <a:p>
                      <a:pPr>
                        <a:lnSpc>
                          <a:spcPct val="115000"/>
                        </a:lnSpc>
                        <a:spcAft>
                          <a:spcPts val="0"/>
                        </a:spcAft>
                      </a:pPr>
                      <a:r>
                        <a:rPr lang="it-IT" sz="1200" dirty="0">
                          <a:solidFill>
                            <a:schemeClr val="tx1"/>
                          </a:solidFill>
                          <a:effectLst/>
                        </a:rPr>
                        <a:t>Attività esterne </a:t>
                      </a:r>
                      <a:endParaRPr lang="it-IT" sz="1200" dirty="0">
                        <a:solidFill>
                          <a:schemeClr val="tx1"/>
                        </a:solidFill>
                        <a:effectLst/>
                        <a:latin typeface="Calibri"/>
                        <a:ea typeface="Calibri"/>
                        <a:cs typeface="Times New Roman"/>
                      </a:endParaRPr>
                    </a:p>
                  </a:txBody>
                  <a:tcPr marL="53980" marR="53980" marT="0" marB="0">
                    <a:solidFill>
                      <a:srgbClr val="FFCC99"/>
                    </a:solidFill>
                  </a:tcPr>
                </a:tc>
                <a:tc>
                  <a:txBody>
                    <a:bodyPr/>
                    <a:lstStyle/>
                    <a:p>
                      <a:pPr>
                        <a:lnSpc>
                          <a:spcPct val="115000"/>
                        </a:lnSpc>
                        <a:spcAft>
                          <a:spcPts val="0"/>
                        </a:spcAft>
                      </a:pPr>
                      <a:r>
                        <a:rPr lang="it-IT" sz="1200" dirty="0">
                          <a:effectLst/>
                        </a:rPr>
                        <a:t>Indicare le attività che richiedono il coinvolgimento di soggetti esterni  </a:t>
                      </a:r>
                      <a:endParaRPr lang="it-IT" sz="1200" dirty="0">
                        <a:effectLst/>
                        <a:latin typeface="Calibri"/>
                        <a:ea typeface="Calibri"/>
                        <a:cs typeface="Times New Roman"/>
                      </a:endParaRPr>
                    </a:p>
                  </a:txBody>
                  <a:tcPr marL="53980" marR="53980" marT="0" marB="0">
                    <a:solidFill>
                      <a:srgbClr val="FFCC99"/>
                    </a:solidFill>
                  </a:tcPr>
                </a:tc>
              </a:tr>
              <a:tr h="590494">
                <a:tc>
                  <a:txBody>
                    <a:bodyPr/>
                    <a:lstStyle/>
                    <a:p>
                      <a:pPr>
                        <a:lnSpc>
                          <a:spcPct val="115000"/>
                        </a:lnSpc>
                        <a:spcAft>
                          <a:spcPts val="0"/>
                        </a:spcAft>
                      </a:pPr>
                      <a:r>
                        <a:rPr lang="it-IT" sz="1200" dirty="0">
                          <a:solidFill>
                            <a:schemeClr val="tx1"/>
                          </a:solidFill>
                          <a:effectLst/>
                        </a:rPr>
                        <a:t>Tempi </a:t>
                      </a:r>
                      <a:endParaRPr lang="it-IT" sz="1200" dirty="0">
                        <a:solidFill>
                          <a:schemeClr val="tx1"/>
                        </a:solidFill>
                        <a:effectLst/>
                        <a:latin typeface="Calibri"/>
                        <a:ea typeface="Calibri"/>
                        <a:cs typeface="Times New Roman"/>
                      </a:endParaRPr>
                    </a:p>
                  </a:txBody>
                  <a:tcPr marL="53980" marR="53980" marT="0" marB="0">
                    <a:solidFill>
                      <a:srgbClr val="FFCC99"/>
                    </a:solidFill>
                  </a:tcPr>
                </a:tc>
                <a:tc>
                  <a:txBody>
                    <a:bodyPr/>
                    <a:lstStyle/>
                    <a:p>
                      <a:pPr>
                        <a:lnSpc>
                          <a:spcPct val="115000"/>
                        </a:lnSpc>
                        <a:spcAft>
                          <a:spcPts val="0"/>
                        </a:spcAft>
                      </a:pPr>
                      <a:r>
                        <a:rPr lang="it-IT" sz="1200" dirty="0">
                          <a:effectLst/>
                        </a:rPr>
                        <a:t>a scuola: n° ore ______________________</a:t>
                      </a:r>
                    </a:p>
                    <a:p>
                      <a:pPr>
                        <a:lnSpc>
                          <a:spcPct val="115000"/>
                        </a:lnSpc>
                        <a:spcAft>
                          <a:spcPts val="0"/>
                        </a:spcAft>
                      </a:pPr>
                      <a:r>
                        <a:rPr lang="it-IT" sz="1200" dirty="0">
                          <a:effectLst/>
                        </a:rPr>
                        <a:t>esterni alla scuola n° ore ______________</a:t>
                      </a:r>
                    </a:p>
                    <a:p>
                      <a:pPr>
                        <a:lnSpc>
                          <a:spcPct val="115000"/>
                        </a:lnSpc>
                        <a:spcAft>
                          <a:spcPts val="0"/>
                        </a:spcAft>
                      </a:pPr>
                      <a:r>
                        <a:rPr lang="it-IT" sz="1200" dirty="0">
                          <a:effectLst/>
                        </a:rPr>
                        <a:t>lavoro domestico:  n° ore ______________</a:t>
                      </a:r>
                      <a:endParaRPr lang="it-IT" sz="1200" dirty="0">
                        <a:effectLst/>
                        <a:latin typeface="Calibri"/>
                        <a:ea typeface="Calibri"/>
                        <a:cs typeface="Times New Roman"/>
                      </a:endParaRPr>
                    </a:p>
                  </a:txBody>
                  <a:tcPr marL="53980" marR="53980" marT="0" marB="0">
                    <a:solidFill>
                      <a:srgbClr val="FFCC99"/>
                    </a:solidFill>
                  </a:tcPr>
                </a:tc>
              </a:tr>
              <a:tr h="393662">
                <a:tc>
                  <a:txBody>
                    <a:bodyPr/>
                    <a:lstStyle/>
                    <a:p>
                      <a:pPr>
                        <a:lnSpc>
                          <a:spcPct val="115000"/>
                        </a:lnSpc>
                        <a:spcAft>
                          <a:spcPts val="0"/>
                        </a:spcAft>
                      </a:pPr>
                      <a:r>
                        <a:rPr lang="it-IT" sz="1200" dirty="0">
                          <a:solidFill>
                            <a:schemeClr val="tx1"/>
                          </a:solidFill>
                          <a:effectLst/>
                        </a:rPr>
                        <a:t>Discipline coinvolte  </a:t>
                      </a:r>
                      <a:endParaRPr lang="it-IT" sz="1200" dirty="0">
                        <a:solidFill>
                          <a:schemeClr val="tx1"/>
                        </a:solidFill>
                        <a:effectLst/>
                        <a:latin typeface="Calibri"/>
                        <a:ea typeface="Calibri"/>
                        <a:cs typeface="Times New Roman"/>
                      </a:endParaRPr>
                    </a:p>
                  </a:txBody>
                  <a:tcPr marL="53980" marR="53980" marT="0" marB="0">
                    <a:solidFill>
                      <a:srgbClr val="FFCC99"/>
                    </a:solidFill>
                  </a:tcPr>
                </a:tc>
                <a:tc>
                  <a:txBody>
                    <a:bodyPr/>
                    <a:lstStyle/>
                    <a:p>
                      <a:pPr>
                        <a:lnSpc>
                          <a:spcPct val="115000"/>
                        </a:lnSpc>
                        <a:spcAft>
                          <a:spcPts val="0"/>
                        </a:spcAft>
                      </a:pPr>
                      <a:r>
                        <a:rPr lang="it-IT" sz="1200" dirty="0">
                          <a:effectLst/>
                        </a:rPr>
                        <a:t>Indicare anche chi svolge il ruolo di coordinatore </a:t>
                      </a:r>
                      <a:endParaRPr lang="it-IT" sz="1200" dirty="0">
                        <a:effectLst/>
                        <a:latin typeface="Calibri"/>
                        <a:ea typeface="Calibri"/>
                        <a:cs typeface="Times New Roman"/>
                      </a:endParaRPr>
                    </a:p>
                  </a:txBody>
                  <a:tcPr marL="53980" marR="53980" marT="0" marB="0">
                    <a:solidFill>
                      <a:srgbClr val="FFCC99"/>
                    </a:solidFill>
                  </a:tcPr>
                </a:tc>
              </a:tr>
              <a:tr h="196831">
                <a:tc>
                  <a:txBody>
                    <a:bodyPr/>
                    <a:lstStyle/>
                    <a:p>
                      <a:pPr>
                        <a:lnSpc>
                          <a:spcPct val="115000"/>
                        </a:lnSpc>
                        <a:spcAft>
                          <a:spcPts val="0"/>
                        </a:spcAft>
                      </a:pPr>
                      <a:r>
                        <a:rPr lang="it-IT" sz="1200" dirty="0">
                          <a:solidFill>
                            <a:schemeClr val="tx1"/>
                          </a:solidFill>
                          <a:effectLst/>
                        </a:rPr>
                        <a:t>Risorse </a:t>
                      </a:r>
                      <a:endParaRPr lang="it-IT" sz="1200" dirty="0">
                        <a:solidFill>
                          <a:schemeClr val="tx1"/>
                        </a:solidFill>
                        <a:effectLst/>
                        <a:latin typeface="Calibri"/>
                        <a:ea typeface="Calibri"/>
                        <a:cs typeface="Times New Roman"/>
                      </a:endParaRPr>
                    </a:p>
                  </a:txBody>
                  <a:tcPr marL="53980" marR="53980" marT="0" marB="0">
                    <a:solidFill>
                      <a:srgbClr val="FFCC99"/>
                    </a:solidFill>
                  </a:tcPr>
                </a:tc>
                <a:tc>
                  <a:txBody>
                    <a:bodyPr/>
                    <a:lstStyle/>
                    <a:p>
                      <a:pPr>
                        <a:lnSpc>
                          <a:spcPct val="115000"/>
                        </a:lnSpc>
                        <a:spcAft>
                          <a:spcPts val="0"/>
                        </a:spcAft>
                      </a:pPr>
                      <a:r>
                        <a:rPr lang="it-IT" sz="1200" dirty="0">
                          <a:effectLst/>
                        </a:rPr>
                        <a:t>Indicare le risorse che non rientrano nelle disponibilità usuali di un IC</a:t>
                      </a:r>
                      <a:endParaRPr lang="it-IT" sz="1200" dirty="0">
                        <a:effectLst/>
                        <a:latin typeface="Calibri"/>
                        <a:ea typeface="Calibri"/>
                        <a:cs typeface="Times New Roman"/>
                      </a:endParaRPr>
                    </a:p>
                  </a:txBody>
                  <a:tcPr marL="53980" marR="53980" marT="0" marB="0">
                    <a:solidFill>
                      <a:srgbClr val="FFCC99"/>
                    </a:solidFill>
                  </a:tcPr>
                </a:tc>
              </a:tr>
              <a:tr h="2250361">
                <a:tc>
                  <a:txBody>
                    <a:bodyPr/>
                    <a:lstStyle/>
                    <a:p>
                      <a:pPr>
                        <a:lnSpc>
                          <a:spcPct val="115000"/>
                        </a:lnSpc>
                        <a:spcAft>
                          <a:spcPts val="0"/>
                        </a:spcAft>
                      </a:pPr>
                      <a:r>
                        <a:rPr lang="it-IT" sz="1200" dirty="0">
                          <a:solidFill>
                            <a:schemeClr val="tx1"/>
                          </a:solidFill>
                          <a:effectLst/>
                        </a:rPr>
                        <a:t>Criteri di valutazione</a:t>
                      </a:r>
                      <a:endParaRPr lang="it-IT" sz="1200" dirty="0">
                        <a:solidFill>
                          <a:schemeClr val="tx1"/>
                        </a:solidFill>
                        <a:effectLst/>
                        <a:latin typeface="Calibri"/>
                        <a:ea typeface="Calibri"/>
                        <a:cs typeface="Times New Roman"/>
                      </a:endParaRPr>
                    </a:p>
                  </a:txBody>
                  <a:tcPr marL="53980" marR="53980" marT="0" marB="0">
                    <a:solidFill>
                      <a:srgbClr val="FFCC99"/>
                    </a:solidFill>
                  </a:tcPr>
                </a:tc>
                <a:tc>
                  <a:txBody>
                    <a:bodyPr/>
                    <a:lstStyle/>
                    <a:p>
                      <a:pPr>
                        <a:lnSpc>
                          <a:spcPct val="115000"/>
                        </a:lnSpc>
                        <a:spcAft>
                          <a:spcPts val="0"/>
                        </a:spcAft>
                      </a:pPr>
                      <a:r>
                        <a:rPr lang="it-IT" sz="1200" dirty="0">
                          <a:effectLst/>
                        </a:rPr>
                        <a:t>Specificare gli indicatori utilizzati per ogni macro competenza considerata, </a:t>
                      </a:r>
                    </a:p>
                    <a:p>
                      <a:pPr marL="342900" lvl="0" indent="-342900">
                        <a:lnSpc>
                          <a:spcPct val="115000"/>
                        </a:lnSpc>
                        <a:spcAft>
                          <a:spcPts val="0"/>
                        </a:spcAft>
                        <a:buFont typeface="+mj-lt"/>
                        <a:buAutoNum type="arabicParenR"/>
                      </a:pPr>
                      <a:r>
                        <a:rPr lang="it-IT" sz="1200" dirty="0">
                          <a:effectLst/>
                        </a:rPr>
                        <a:t>tenendo conto dei tipi di intelligenza coinvolti (cognitiva, affettivo-relazionale, sociale, pratica, riflessiva), </a:t>
                      </a:r>
                    </a:p>
                    <a:p>
                      <a:pPr marL="342900" lvl="0" indent="-342900">
                        <a:lnSpc>
                          <a:spcPct val="115000"/>
                        </a:lnSpc>
                        <a:spcAft>
                          <a:spcPts val="0"/>
                        </a:spcAft>
                        <a:buFont typeface="+mj-lt"/>
                        <a:buAutoNum type="arabicParenR"/>
                      </a:pPr>
                      <a:r>
                        <a:rPr lang="it-IT" sz="1200" dirty="0">
                          <a:effectLst/>
                        </a:rPr>
                        <a:t>in riferimento ai diversi oggetti di valutazione (prodotti reali: efficacia, efficienza, completezza, precisione, estetica…; processi: uso appropriato degli strumenti, lavoro cooperativo, superamento delle crisi…; linguaggi: comprensione, pertinenza, correttezza, efficacia, ricchezza…).</a:t>
                      </a:r>
                    </a:p>
                    <a:p>
                      <a:pPr marL="77470">
                        <a:lnSpc>
                          <a:spcPct val="115000"/>
                        </a:lnSpc>
                        <a:spcAft>
                          <a:spcPts val="0"/>
                        </a:spcAft>
                      </a:pPr>
                      <a:endParaRPr lang="it-IT" sz="1200" dirty="0" smtClean="0">
                        <a:effectLst/>
                      </a:endParaRPr>
                    </a:p>
                    <a:p>
                      <a:pPr marL="77470">
                        <a:lnSpc>
                          <a:spcPct val="115000"/>
                        </a:lnSpc>
                        <a:spcAft>
                          <a:spcPts val="0"/>
                        </a:spcAft>
                      </a:pPr>
                      <a:r>
                        <a:rPr lang="it-IT" sz="1200" dirty="0" smtClean="0">
                          <a:effectLst/>
                        </a:rPr>
                        <a:t>Oltre </a:t>
                      </a:r>
                      <a:r>
                        <a:rPr lang="it-IT" sz="1200" dirty="0">
                          <a:effectLst/>
                        </a:rPr>
                        <a:t>alla valutazione dell’azione dell’alunno (che rappresenta un circolo continuo composto da agire-riflettere-comunicare),sono possibili verifiche per test, giochi, micro-compiti, narrazioni).</a:t>
                      </a:r>
                      <a:endParaRPr lang="it-IT" sz="1200" dirty="0">
                        <a:effectLst/>
                        <a:latin typeface="Calibri"/>
                        <a:ea typeface="Calibri"/>
                        <a:cs typeface="Times New Roman"/>
                      </a:endParaRPr>
                    </a:p>
                  </a:txBody>
                  <a:tcPr marL="53980" marR="53980" marT="0" marB="0">
                    <a:solidFill>
                      <a:srgbClr val="FFCC99"/>
                    </a:solidFill>
                  </a:tcPr>
                </a:tc>
              </a:tr>
            </a:tbl>
          </a:graphicData>
        </a:graphic>
      </p:graphicFrame>
    </p:spTree>
    <p:extLst>
      <p:ext uri="{BB962C8B-B14F-4D97-AF65-F5344CB8AC3E}">
        <p14:creationId xmlns:p14="http://schemas.microsoft.com/office/powerpoint/2010/main" val="407520785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 valutazione </a:t>
            </a:r>
            <a:endParaRPr lang="it-IT" dirty="0"/>
          </a:p>
        </p:txBody>
      </p:sp>
      <p:sp>
        <p:nvSpPr>
          <p:cNvPr id="3" name="Segnaposto contenuto 2"/>
          <p:cNvSpPr>
            <a:spLocks noGrp="1"/>
          </p:cNvSpPr>
          <p:nvPr>
            <p:ph idx="1"/>
          </p:nvPr>
        </p:nvSpPr>
        <p:spPr/>
        <p:txBody>
          <a:bodyPr/>
          <a:lstStyle/>
          <a:p>
            <a:pPr lvl="0"/>
            <a:r>
              <a:rPr lang="it-IT" dirty="0" smtClean="0"/>
              <a:t>La valutazione ha lo scopo di rilevare in modo attendibile (sulla base di evidenze reali ed adeguate) i progressi degli allievi nei percorsi formativi.  Essa si riferisce ad un insieme plurimo di fattori:</a:t>
            </a:r>
          </a:p>
          <a:p>
            <a:pPr marL="571500" lvl="0" indent="-457200">
              <a:buFont typeface="+mj-lt"/>
              <a:buAutoNum type="arabicPeriod"/>
            </a:pPr>
            <a:r>
              <a:rPr lang="it-IT" dirty="0" smtClean="0"/>
              <a:t>conoscenze </a:t>
            </a:r>
            <a:r>
              <a:rPr lang="it-IT" dirty="0"/>
              <a:t>e abilità “puntuali” (test, interrogazioni, esercizi…)</a:t>
            </a:r>
          </a:p>
          <a:p>
            <a:pPr marL="571500" lvl="0" indent="-457200">
              <a:buFont typeface="+mj-lt"/>
              <a:buAutoNum type="arabicPeriod"/>
            </a:pPr>
            <a:r>
              <a:rPr lang="it-IT" dirty="0"/>
              <a:t>prodotti reali o compiti esperti (unità di apprendimento, prova esperta, alternanza, concorsi, eventi… ma anche attività riflesse come volontariato ed attività sporadiche come quesiti ed osservazioni) </a:t>
            </a:r>
          </a:p>
          <a:p>
            <a:pPr marL="571500" lvl="0" indent="-457200">
              <a:buFont typeface="+mj-lt"/>
              <a:buAutoNum type="arabicPeriod"/>
            </a:pPr>
            <a:r>
              <a:rPr lang="it-IT" dirty="0"/>
              <a:t>argomentazioni (esposizioni, presentazioni, discussioni).</a:t>
            </a:r>
          </a:p>
          <a:p>
            <a:endParaRPr lang="it-IT" dirty="0"/>
          </a:p>
        </p:txBody>
      </p:sp>
    </p:spTree>
    <p:extLst>
      <p:ext uri="{BB962C8B-B14F-4D97-AF65-F5344CB8AC3E}">
        <p14:creationId xmlns:p14="http://schemas.microsoft.com/office/powerpoint/2010/main" val="179998135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a:t>1. Conoscenze e abilità “puntuali</a:t>
            </a:r>
            <a:r>
              <a:rPr lang="it-IT" sz="3600" dirty="0" smtClean="0"/>
              <a:t>”</a:t>
            </a:r>
            <a:endParaRPr lang="it-IT" sz="3600" dirty="0"/>
          </a:p>
        </p:txBody>
      </p:sp>
      <p:sp>
        <p:nvSpPr>
          <p:cNvPr id="3" name="Segnaposto contenuto 2"/>
          <p:cNvSpPr>
            <a:spLocks noGrp="1"/>
          </p:cNvSpPr>
          <p:nvPr>
            <p:ph idx="1"/>
          </p:nvPr>
        </p:nvSpPr>
        <p:spPr/>
        <p:txBody>
          <a:bodyPr>
            <a:normAutofit/>
          </a:bodyPr>
          <a:lstStyle/>
          <a:p>
            <a:pPr marL="114300" indent="0">
              <a:buNone/>
            </a:pPr>
            <a:r>
              <a:rPr lang="it-IT" dirty="0" smtClean="0"/>
              <a:t>SPECIFICAZIONE</a:t>
            </a:r>
          </a:p>
          <a:p>
            <a:r>
              <a:rPr lang="it-IT" dirty="0" smtClean="0"/>
              <a:t>Punta </a:t>
            </a:r>
            <a:r>
              <a:rPr lang="it-IT" dirty="0"/>
              <a:t>a rilevare il </a:t>
            </a:r>
            <a:r>
              <a:rPr lang="it-IT" i="1" dirty="0"/>
              <a:t>patrimonio di conoscenze ed abilità possedute dalle persone</a:t>
            </a:r>
            <a:r>
              <a:rPr lang="it-IT" dirty="0"/>
              <a:t>, centrando l’analisi sulle risposte a domande puntuali e sulla corretta applicazione di abilità ad esercizi circoscritti. </a:t>
            </a:r>
          </a:p>
          <a:p>
            <a:pPr marL="114300" indent="0">
              <a:buNone/>
            </a:pPr>
            <a:r>
              <a:rPr lang="it-IT" dirty="0" smtClean="0"/>
              <a:t>FOCUS DELLA VALUTAZIONE</a:t>
            </a:r>
          </a:p>
          <a:p>
            <a:r>
              <a:rPr lang="it-IT" dirty="0"/>
              <a:t>Memorizzazione, selezione e individuazione di conoscenze; </a:t>
            </a:r>
          </a:p>
          <a:p>
            <a:r>
              <a:rPr lang="it-IT" dirty="0"/>
              <a:t>destrezza nell’uso delle abilità cognitive e pratiche.</a:t>
            </a:r>
          </a:p>
          <a:p>
            <a:pPr marL="114300" indent="0">
              <a:buNone/>
            </a:pPr>
            <a:endParaRPr lang="it-IT" dirty="0"/>
          </a:p>
        </p:txBody>
      </p:sp>
    </p:spTree>
    <p:extLst>
      <p:ext uri="{BB962C8B-B14F-4D97-AF65-F5344CB8AC3E}">
        <p14:creationId xmlns:p14="http://schemas.microsoft.com/office/powerpoint/2010/main" val="8915277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fontScale="92500" lnSpcReduction="10000"/>
          </a:bodyPr>
          <a:lstStyle/>
          <a:p>
            <a:pPr marL="0" indent="0">
              <a:buNone/>
            </a:pPr>
            <a:r>
              <a:rPr lang="it-IT" dirty="0" smtClean="0"/>
              <a:t>MODALITÀ E STRUMENTI </a:t>
            </a:r>
          </a:p>
          <a:p>
            <a:pPr marL="0" indent="0">
              <a:buNone/>
            </a:pPr>
            <a:r>
              <a:rPr lang="it-IT" dirty="0" smtClean="0"/>
              <a:t>A </a:t>
            </a:r>
            <a:r>
              <a:rPr lang="it-IT" dirty="0"/>
              <a:t>scadenza periodica vengono somministrati agli allievi </a:t>
            </a:r>
          </a:p>
          <a:p>
            <a:r>
              <a:rPr lang="it-IT" b="1" dirty="0"/>
              <a:t>test, interrogazioni, esercizi pratici e teorici</a:t>
            </a:r>
            <a:r>
              <a:rPr lang="it-IT" dirty="0"/>
              <a:t>…, secondo la tecnica della “sola risposta esatta”, sulla base della rilevanza delle conoscenze ed abilità che definiscono il loro patrimonio culturale individuale</a:t>
            </a:r>
          </a:p>
          <a:p>
            <a:r>
              <a:rPr lang="it-IT" dirty="0"/>
              <a:t>La valutazione viene svolta in riferimento ad una </a:t>
            </a:r>
            <a:r>
              <a:rPr lang="it-IT" b="1" dirty="0"/>
              <a:t>scala decimale</a:t>
            </a:r>
            <a:r>
              <a:rPr lang="it-IT" dirty="0"/>
              <a:t>, il cui punteggio viene stabilito calcolando il numero delle risposte esatte sul totale dei quesiti posti. Può essere utilizzata la tecnica grezza del “contatore”, oppure tecniche più sofisticate che prevedono </a:t>
            </a:r>
            <a:r>
              <a:rPr lang="it-IT" dirty="0" err="1"/>
              <a:t>testing</a:t>
            </a:r>
            <a:r>
              <a:rPr lang="it-IT" dirty="0"/>
              <a:t>, medie, gaussiane. </a:t>
            </a:r>
          </a:p>
          <a:p>
            <a:r>
              <a:rPr lang="it-IT" dirty="0"/>
              <a:t>Per definire la </a:t>
            </a:r>
            <a:r>
              <a:rPr lang="it-IT" b="1" dirty="0"/>
              <a:t>soglia di accettabilità </a:t>
            </a:r>
            <a:r>
              <a:rPr lang="it-IT" dirty="0"/>
              <a:t>(ad es.: 6/10) è necessario distinguere le conoscenze/abilità essenziali rispetto a quelle secondarie. Ciò significa attribuire pesi differenti ai vari fattori in gioco. </a:t>
            </a:r>
          </a:p>
          <a:p>
            <a:endParaRPr lang="it-IT" dirty="0"/>
          </a:p>
        </p:txBody>
      </p:sp>
    </p:spTree>
    <p:extLst>
      <p:ext uri="{BB962C8B-B14F-4D97-AF65-F5344CB8AC3E}">
        <p14:creationId xmlns:p14="http://schemas.microsoft.com/office/powerpoint/2010/main" val="15387027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4400" dirty="0" smtClean="0"/>
              <a:t>Scuola inerte, scuola viva </a:t>
            </a:r>
            <a:endParaRPr lang="it-IT" sz="4400" dirty="0"/>
          </a:p>
        </p:txBody>
      </p:sp>
      <p:sp>
        <p:nvSpPr>
          <p:cNvPr id="3" name="Segnaposto contenuto 2"/>
          <p:cNvSpPr>
            <a:spLocks noGrp="1"/>
          </p:cNvSpPr>
          <p:nvPr>
            <p:ph idx="1"/>
          </p:nvPr>
        </p:nvSpPr>
        <p:spPr/>
        <p:txBody>
          <a:bodyPr>
            <a:normAutofit fontScale="92500" lnSpcReduction="10000"/>
          </a:bodyPr>
          <a:lstStyle/>
          <a:p>
            <a:r>
              <a:rPr lang="it-IT" dirty="0"/>
              <a:t>Il sistema educativo passa da un modello che poneva al centro i programmi, ad uno che pone al centro gli apprendimenti ovvero il cambiamento che l’esperienza culturale comporta nella vita della persona che se ne avvale positivamente. Ciò non significa affatto che i “contenuti” vengano meno, ma che cambia il modo della loro gestione didattica. </a:t>
            </a:r>
          </a:p>
          <a:p>
            <a:r>
              <a:rPr lang="it-IT" dirty="0"/>
              <a:t>Nell’impostazione tradizionale, l’enfasi è posta sull’</a:t>
            </a:r>
            <a:r>
              <a:rPr lang="it-IT" i="1" dirty="0"/>
              <a:t>insegnamento</a:t>
            </a:r>
            <a:r>
              <a:rPr lang="it-IT" dirty="0"/>
              <a:t>, prescritto dall’alto in termini di contenuti, privilegiando – per le materie teoriche – la didattica frontale / per trasferimento con lavoro domestico ed un certo tipo di verifica. </a:t>
            </a:r>
          </a:p>
          <a:p>
            <a:r>
              <a:rPr lang="it-IT" dirty="0"/>
              <a:t>Nella nuova impostazione, l’enfasi è posta sui risultati dell’</a:t>
            </a:r>
            <a:r>
              <a:rPr lang="it-IT" i="1" dirty="0"/>
              <a:t>apprendimento</a:t>
            </a:r>
            <a:r>
              <a:rPr lang="it-IT" dirty="0"/>
              <a:t> (</a:t>
            </a:r>
            <a:r>
              <a:rPr lang="it-IT" dirty="0" err="1"/>
              <a:t>learning</a:t>
            </a:r>
            <a:r>
              <a:rPr lang="it-IT" dirty="0"/>
              <a:t> </a:t>
            </a:r>
            <a:r>
              <a:rPr lang="it-IT" dirty="0" err="1"/>
              <a:t>outcomes</a:t>
            </a:r>
            <a:r>
              <a:rPr lang="it-IT" dirty="0"/>
              <a:t>) o traguardi formativi, descritti sotto forma di competenze che mobilitano conoscenze ed abilità: lo studente </a:t>
            </a:r>
            <a:r>
              <a:rPr lang="it-IT" dirty="0" smtClean="0"/>
              <a:t>non </a:t>
            </a:r>
            <a:r>
              <a:rPr lang="it-IT" dirty="0"/>
              <a:t>solo </a:t>
            </a:r>
            <a:r>
              <a:rPr lang="it-IT" dirty="0" smtClean="0"/>
              <a:t>ripete </a:t>
            </a:r>
            <a:r>
              <a:rPr lang="it-IT" dirty="0"/>
              <a:t>ciò che sa, ma </a:t>
            </a:r>
            <a:r>
              <a:rPr lang="it-IT" dirty="0" smtClean="0"/>
              <a:t>lo  </a:t>
            </a:r>
            <a:r>
              <a:rPr lang="it-IT" dirty="0"/>
              <a:t>utilizza nel portare a termine compiti risolvendo i problemi che via via incontra (</a:t>
            </a:r>
            <a:r>
              <a:rPr lang="it-IT" dirty="0" err="1"/>
              <a:t>Wiggins</a:t>
            </a:r>
            <a:r>
              <a:rPr lang="it-IT" dirty="0"/>
              <a:t> 1993). </a:t>
            </a:r>
          </a:p>
          <a:p>
            <a:endParaRPr lang="it-IT" dirty="0"/>
          </a:p>
        </p:txBody>
      </p:sp>
    </p:spTree>
    <p:extLst>
      <p:ext uri="{BB962C8B-B14F-4D97-AF65-F5344CB8AC3E}">
        <p14:creationId xmlns:p14="http://schemas.microsoft.com/office/powerpoint/2010/main" val="123734871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pPr marL="114300" indent="0">
              <a:buNone/>
            </a:pPr>
            <a:r>
              <a:rPr lang="it-IT" dirty="0" smtClean="0"/>
              <a:t>OSSERVAZIONI</a:t>
            </a:r>
          </a:p>
          <a:p>
            <a:r>
              <a:rPr lang="it-IT" dirty="0"/>
              <a:t>Vanno individuati i </a:t>
            </a:r>
            <a:r>
              <a:rPr lang="it-IT" b="1" dirty="0"/>
              <a:t>nuclei portanti del sapere</a:t>
            </a:r>
            <a:r>
              <a:rPr lang="it-IT" dirty="0"/>
              <a:t>, ovvero quelle conoscenze ed abilità che strutturano capacità di pensiero e di azione, distinguendole dalle mere nozioni a sé stanti. </a:t>
            </a:r>
          </a:p>
          <a:p>
            <a:r>
              <a:rPr lang="it-IT" dirty="0"/>
              <a:t>Il possesso di conoscenze ed abilità “puntuali” mostrate con prove di verifica, non garantisce circa la reale padronanza delle stesse. Ciò porta a definire un “peso” minore di queste verifiche rispetto ai compiti “agiti”.  </a:t>
            </a:r>
          </a:p>
          <a:p>
            <a:r>
              <a:rPr lang="it-IT" dirty="0"/>
              <a:t>Ma le prestazioni (prodotti, progetti) possono anche essere realizzate senza una piena padronanza formale delle conoscenze ed abilità utilizzate, perché il candidato può averle ottenute per imitazione, tentativi ed approssimazioni oppure intuizione. </a:t>
            </a:r>
          </a:p>
          <a:p>
            <a:pPr marL="114300" indent="0">
              <a:buNone/>
            </a:pPr>
            <a:endParaRPr lang="it-IT" dirty="0"/>
          </a:p>
        </p:txBody>
      </p:sp>
    </p:spTree>
    <p:extLst>
      <p:ext uri="{BB962C8B-B14F-4D97-AF65-F5344CB8AC3E}">
        <p14:creationId xmlns:p14="http://schemas.microsoft.com/office/powerpoint/2010/main" val="16956040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smtClean="0"/>
              <a:t>2. Prodotti reali o prove esperte</a:t>
            </a:r>
            <a:endParaRPr lang="it-IT" sz="3600" dirty="0"/>
          </a:p>
        </p:txBody>
      </p:sp>
      <p:sp>
        <p:nvSpPr>
          <p:cNvPr id="3" name="Segnaposto contenuto 2"/>
          <p:cNvSpPr>
            <a:spLocks noGrp="1"/>
          </p:cNvSpPr>
          <p:nvPr>
            <p:ph idx="1"/>
          </p:nvPr>
        </p:nvSpPr>
        <p:spPr/>
        <p:txBody>
          <a:bodyPr/>
          <a:lstStyle/>
          <a:p>
            <a:pPr marL="114300" indent="0">
              <a:buNone/>
            </a:pPr>
            <a:r>
              <a:rPr lang="it-IT" dirty="0" smtClean="0"/>
              <a:t>SPECIFICAZIONE</a:t>
            </a:r>
          </a:p>
          <a:p>
            <a:r>
              <a:rPr lang="it-IT" dirty="0"/>
              <a:t>Punta a rilevare la </a:t>
            </a:r>
            <a:r>
              <a:rPr lang="it-IT" i="1" dirty="0"/>
              <a:t>capacità d’azione delle persone</a:t>
            </a:r>
            <a:r>
              <a:rPr lang="it-IT" dirty="0"/>
              <a:t>, a fronte di compiti-problema, vista come mobilitazione di risorse (conoscenze, abilità, capacità) in un contesto non routinario che prevede criticità ed imprevisti. </a:t>
            </a:r>
          </a:p>
          <a:p>
            <a:pPr marL="114300" indent="0">
              <a:buNone/>
            </a:pPr>
            <a:r>
              <a:rPr lang="it-IT" dirty="0" smtClean="0"/>
              <a:t>FOCUS DELLA VALUTAZIONE</a:t>
            </a:r>
          </a:p>
          <a:p>
            <a:r>
              <a:rPr lang="it-IT" b="1" dirty="0"/>
              <a:t>L’intero processo d’azione </a:t>
            </a:r>
            <a:r>
              <a:rPr lang="it-IT" dirty="0"/>
              <a:t>è oggetto di valutazione, a partire dalla comprensione della consegna, passando per la definizione del piano d’azione, la sua attuazione fronteggiando criticità, portando a termine i compiti, ed i relativi prodotti, in modo giudicato valido. </a:t>
            </a:r>
          </a:p>
          <a:p>
            <a:endParaRPr lang="it-IT" dirty="0"/>
          </a:p>
          <a:p>
            <a:endParaRPr lang="it-IT" dirty="0"/>
          </a:p>
        </p:txBody>
      </p:sp>
    </p:spTree>
    <p:extLst>
      <p:ext uri="{BB962C8B-B14F-4D97-AF65-F5344CB8AC3E}">
        <p14:creationId xmlns:p14="http://schemas.microsoft.com/office/powerpoint/2010/main" val="5901374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fontScale="85000" lnSpcReduction="20000"/>
          </a:bodyPr>
          <a:lstStyle/>
          <a:p>
            <a:pPr marL="114300" indent="0">
              <a:buNone/>
            </a:pPr>
            <a:r>
              <a:rPr lang="it-IT" dirty="0" smtClean="0"/>
              <a:t>MODALITÀ E STRUMENTI</a:t>
            </a:r>
          </a:p>
          <a:p>
            <a:r>
              <a:rPr lang="it-IT" dirty="0"/>
              <a:t>La didattica è costituita da moduli ovvero </a:t>
            </a:r>
            <a:r>
              <a:rPr lang="it-IT" b="1" dirty="0"/>
              <a:t>unità di apprendimento </a:t>
            </a:r>
            <a:r>
              <a:rPr lang="it-IT" dirty="0"/>
              <a:t>centrate sui nuclei essenziali del sapere; </a:t>
            </a:r>
          </a:p>
          <a:p>
            <a:r>
              <a:rPr lang="it-IT" dirty="0"/>
              <a:t>ogni anno termina con una  </a:t>
            </a:r>
            <a:r>
              <a:rPr lang="it-IT" b="1" dirty="0"/>
              <a:t>prova esperta</a:t>
            </a:r>
            <a:r>
              <a:rPr lang="it-IT" dirty="0"/>
              <a:t>; </a:t>
            </a:r>
          </a:p>
          <a:p>
            <a:r>
              <a:rPr lang="it-IT" dirty="0"/>
              <a:t>vi sono poi le </a:t>
            </a:r>
            <a:r>
              <a:rPr lang="it-IT" b="1" dirty="0"/>
              <a:t>attività esterne </a:t>
            </a:r>
            <a:r>
              <a:rPr lang="it-IT" dirty="0"/>
              <a:t>(ed interne) svolte in alternanza con il contributo valutativo dei tutor aziendali; </a:t>
            </a:r>
          </a:p>
          <a:p>
            <a:r>
              <a:rPr lang="it-IT" dirty="0"/>
              <a:t>infine </a:t>
            </a:r>
            <a:r>
              <a:rPr lang="it-IT" b="1" dirty="0"/>
              <a:t>concorsi, scambi, eventi, impegni sociali</a:t>
            </a:r>
            <a:r>
              <a:rPr lang="it-IT" dirty="0"/>
              <a:t>, oltre a </a:t>
            </a:r>
            <a:r>
              <a:rPr lang="it-IT" b="1" dirty="0"/>
              <a:t>momenti sporadici </a:t>
            </a:r>
            <a:r>
              <a:rPr lang="it-IT" dirty="0"/>
              <a:t>possono costituire altre occasioni di mobilitazione reale dei saperi e quindi di valutazione del “saper agire” con ciò che si sa.</a:t>
            </a:r>
          </a:p>
          <a:p>
            <a:pPr marL="0" indent="0">
              <a:buNone/>
            </a:pPr>
            <a:r>
              <a:rPr lang="it-IT" dirty="0"/>
              <a:t>Vi sono tre tecniche di valutazione dei prodotti e processi:</a:t>
            </a:r>
          </a:p>
          <a:p>
            <a:r>
              <a:rPr lang="it-IT" b="1" dirty="0"/>
              <a:t>analitiche</a:t>
            </a:r>
            <a:r>
              <a:rPr lang="it-IT" dirty="0"/>
              <a:t>: si individuano le componenti di una prestazione (operazioni) e le si misura in riferimento ad una scala decimale, simile a quella delle conoscenze ed abilità “puntuali” </a:t>
            </a:r>
          </a:p>
          <a:p>
            <a:r>
              <a:rPr lang="it-IT" b="1" dirty="0"/>
              <a:t>analogiche</a:t>
            </a:r>
            <a:r>
              <a:rPr lang="it-IT" dirty="0"/>
              <a:t>: si elegge una prestazione eccellente come modello di paragone della prestazione da valutare, e si sceglie il grado di padronanza sulla base di una scala normalmente </a:t>
            </a:r>
            <a:r>
              <a:rPr lang="it-IT" dirty="0" err="1"/>
              <a:t>pentenaria</a:t>
            </a:r>
            <a:endParaRPr lang="it-IT" dirty="0"/>
          </a:p>
          <a:p>
            <a:r>
              <a:rPr lang="it-IT" b="1" dirty="0"/>
              <a:t>per giudici</a:t>
            </a:r>
            <a:r>
              <a:rPr lang="it-IT" dirty="0"/>
              <a:t>: si affida il giudizio a giudici competenti che – in base a criteri concordati - decidono se la prestazione è standard oppure </a:t>
            </a:r>
            <a:r>
              <a:rPr lang="it-IT" dirty="0" smtClean="0"/>
              <a:t>eccellente. </a:t>
            </a:r>
            <a:endParaRPr lang="it-IT" dirty="0"/>
          </a:p>
          <a:p>
            <a:endParaRPr lang="it-IT" dirty="0"/>
          </a:p>
        </p:txBody>
      </p:sp>
    </p:spTree>
    <p:extLst>
      <p:ext uri="{BB962C8B-B14F-4D97-AF65-F5344CB8AC3E}">
        <p14:creationId xmlns:p14="http://schemas.microsoft.com/office/powerpoint/2010/main" val="77688510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pPr marL="114300" indent="0">
              <a:buNone/>
            </a:pPr>
            <a:r>
              <a:rPr lang="it-IT" dirty="0" smtClean="0"/>
              <a:t>OSSERVAZIONI</a:t>
            </a:r>
          </a:p>
          <a:p>
            <a:r>
              <a:rPr lang="it-IT" dirty="0"/>
              <a:t>I prodotti devono essere </a:t>
            </a:r>
            <a:r>
              <a:rPr lang="it-IT" b="1" dirty="0"/>
              <a:t>necessari e sufficienti</a:t>
            </a:r>
            <a:r>
              <a:rPr lang="it-IT" dirty="0"/>
              <a:t>, al fine di attestare il possesso di una competenza. </a:t>
            </a:r>
          </a:p>
          <a:p>
            <a:r>
              <a:rPr lang="it-IT" dirty="0"/>
              <a:t>La persona manifesta la sua competenza a fronte di </a:t>
            </a:r>
            <a:r>
              <a:rPr lang="it-IT" b="1" dirty="0"/>
              <a:t>imprevisti e criticità</a:t>
            </a:r>
            <a:r>
              <a:rPr lang="it-IT" dirty="0"/>
              <a:t>, mentre le ruotine o procedure standardizzate sono da intendere come sequenze di conoscenze/abilità e non competenze. Ciò mostra la differenza sostanziale che intercorre tra compiti complicati e </a:t>
            </a:r>
            <a:r>
              <a:rPr lang="it-IT" b="1" dirty="0"/>
              <a:t>compiti complessi</a:t>
            </a:r>
            <a:r>
              <a:rPr lang="it-IT" dirty="0"/>
              <a:t>: questi ultimi non sono standardizzabili a causa della rilevanza dei fattori imprevisti. </a:t>
            </a:r>
          </a:p>
          <a:p>
            <a:endParaRPr lang="it-IT" dirty="0"/>
          </a:p>
        </p:txBody>
      </p:sp>
    </p:spTree>
    <p:extLst>
      <p:ext uri="{BB962C8B-B14F-4D97-AF65-F5344CB8AC3E}">
        <p14:creationId xmlns:p14="http://schemas.microsoft.com/office/powerpoint/2010/main" val="137628083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smtClean="0"/>
              <a:t>3. Argomentazioni (persuasive)</a:t>
            </a:r>
            <a:endParaRPr lang="it-IT" sz="3600" dirty="0"/>
          </a:p>
        </p:txBody>
      </p:sp>
      <p:sp>
        <p:nvSpPr>
          <p:cNvPr id="3" name="Segnaposto contenuto 2"/>
          <p:cNvSpPr>
            <a:spLocks noGrp="1"/>
          </p:cNvSpPr>
          <p:nvPr>
            <p:ph idx="1"/>
          </p:nvPr>
        </p:nvSpPr>
        <p:spPr/>
        <p:txBody>
          <a:bodyPr>
            <a:normAutofit fontScale="92500"/>
          </a:bodyPr>
          <a:lstStyle/>
          <a:p>
            <a:pPr marL="114300" indent="0">
              <a:buNone/>
            </a:pPr>
            <a:r>
              <a:rPr lang="it-IT" dirty="0" smtClean="0"/>
              <a:t>SPECIFICAZIONE</a:t>
            </a:r>
          </a:p>
          <a:p>
            <a:r>
              <a:rPr lang="it-IT" dirty="0" smtClean="0"/>
              <a:t>Punta </a:t>
            </a:r>
            <a:r>
              <a:rPr lang="it-IT" dirty="0"/>
              <a:t>a rilevare la </a:t>
            </a:r>
            <a:r>
              <a:rPr lang="it-IT" i="1" dirty="0"/>
              <a:t>capacità di esposizione e di confronto/discussione della persona</a:t>
            </a:r>
            <a:r>
              <a:rPr lang="it-IT" dirty="0"/>
              <a:t>, tramite cui si rileva la padronanza del linguaggio, il “saper argomentare” una posizione, mostrando di padroneggiare il campo culturale entro cui si colloca la valutazione (umanesimo civile).</a:t>
            </a:r>
          </a:p>
          <a:p>
            <a:pPr marL="114300" indent="0">
              <a:buNone/>
            </a:pPr>
            <a:r>
              <a:rPr lang="it-IT" dirty="0" smtClean="0"/>
              <a:t>FOCUS DELLA VALUTAZIONE</a:t>
            </a:r>
          </a:p>
          <a:p>
            <a:r>
              <a:rPr lang="it-IT" dirty="0"/>
              <a:t>Al centro della valutazione vi è la </a:t>
            </a:r>
            <a:r>
              <a:rPr lang="it-IT" b="1" dirty="0"/>
              <a:t>capacità della persona di esporre in modo chiaro ed efficace il proprio modo di porsi nella realtà</a:t>
            </a:r>
            <a:r>
              <a:rPr lang="it-IT" dirty="0"/>
              <a:t>. (disposizione esistenziale)</a:t>
            </a:r>
          </a:p>
          <a:p>
            <a:r>
              <a:rPr lang="it-IT" dirty="0"/>
              <a:t>Questa capacità viene acquisita attraverso pratiche quotidiane e scambi linguistici mediante i quali si conosce si attribuisce senso al mondo quotidiano, riconoscendo la realtà come entità esterna da sé, insieme limite e opportunità per il soggetto. </a:t>
            </a:r>
          </a:p>
          <a:p>
            <a:endParaRPr lang="it-IT" dirty="0"/>
          </a:p>
        </p:txBody>
      </p:sp>
    </p:spTree>
    <p:extLst>
      <p:ext uri="{BB962C8B-B14F-4D97-AF65-F5344CB8AC3E}">
        <p14:creationId xmlns:p14="http://schemas.microsoft.com/office/powerpoint/2010/main" val="29135644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pPr marL="114300" indent="0">
              <a:buNone/>
            </a:pPr>
            <a:r>
              <a:rPr lang="it-IT" dirty="0" smtClean="0"/>
              <a:t>MODALITÀ E STRUMENTI </a:t>
            </a:r>
          </a:p>
          <a:p>
            <a:r>
              <a:rPr lang="it-IT" dirty="0" smtClean="0"/>
              <a:t>Ogni </a:t>
            </a:r>
            <a:r>
              <a:rPr lang="it-IT" dirty="0"/>
              <a:t>allievo, individualmente ed anche in gruppo, è chiamato in alcuni momenti importanti del percorso ad </a:t>
            </a:r>
            <a:r>
              <a:rPr lang="it-IT" b="1" dirty="0"/>
              <a:t>esporre ed argomentare la sua visione e disposizione nella realtà</a:t>
            </a:r>
            <a:r>
              <a:rPr lang="it-IT" dirty="0"/>
              <a:t>, discutendone con altri e sostenendo le proprie buone ragioni a fronte di vari quesiti, evidenze e proposizioni.</a:t>
            </a:r>
          </a:p>
          <a:p>
            <a:r>
              <a:rPr lang="it-IT" dirty="0"/>
              <a:t>La valutazione viene svolta facendo riferimento a “giudici” che solitamente si avvalgono sia di una griglia di osservazione sia della propria sensibilità (maestria). </a:t>
            </a:r>
          </a:p>
          <a:p>
            <a:endParaRPr lang="it-IT" dirty="0"/>
          </a:p>
        </p:txBody>
      </p:sp>
    </p:spTree>
    <p:extLst>
      <p:ext uri="{BB962C8B-B14F-4D97-AF65-F5344CB8AC3E}">
        <p14:creationId xmlns:p14="http://schemas.microsoft.com/office/powerpoint/2010/main" val="371221843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pPr marL="114300" indent="0">
              <a:buNone/>
            </a:pPr>
            <a:r>
              <a:rPr lang="it-IT" dirty="0" smtClean="0"/>
              <a:t>OSSERVAZIONI</a:t>
            </a:r>
          </a:p>
          <a:p>
            <a:r>
              <a:rPr lang="it-IT" dirty="0"/>
              <a:t>Il contesto dell’argomentazione non ha solo carattere valutativo, ma possiede una rilevante </a:t>
            </a:r>
            <a:r>
              <a:rPr lang="it-IT" b="1" dirty="0"/>
              <a:t>qualità formativa </a:t>
            </a:r>
            <a:r>
              <a:rPr lang="it-IT" dirty="0"/>
              <a:t>poiché consente ai partecipanti di chiarire meglio, in forza della necessità di verbalizzazione, la loro disposizione verso la realtà, inoltre consente a tutti di arricchirsi del confronto reciproco; infine conduce spesso all’elaborazione di nuovi argomenti resi possibili all’interazione cognitiva tra le parti in gioco. </a:t>
            </a:r>
          </a:p>
          <a:p>
            <a:endParaRPr lang="it-IT" dirty="0"/>
          </a:p>
        </p:txBody>
      </p:sp>
    </p:spTree>
    <p:extLst>
      <p:ext uri="{BB962C8B-B14F-4D97-AF65-F5344CB8AC3E}">
        <p14:creationId xmlns:p14="http://schemas.microsoft.com/office/powerpoint/2010/main" val="401850695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sz="3600" dirty="0" smtClean="0"/>
              <a:t>La Prova esperta</a:t>
            </a:r>
            <a:endParaRPr lang="it-IT" sz="3600" dirty="0"/>
          </a:p>
        </p:txBody>
      </p:sp>
      <p:sp>
        <p:nvSpPr>
          <p:cNvPr id="3" name="Segnaposto contenuto 2"/>
          <p:cNvSpPr>
            <a:spLocks noGrp="1"/>
          </p:cNvSpPr>
          <p:nvPr>
            <p:ph idx="1"/>
          </p:nvPr>
        </p:nvSpPr>
        <p:spPr/>
        <p:txBody>
          <a:bodyPr/>
          <a:lstStyle/>
          <a:p>
            <a:r>
              <a:rPr lang="it-IT" dirty="0" smtClean="0"/>
              <a:t>Un’importanza particolare è data dalle prove esperte o prove finali, poste verso il termine del periodo (solitamente il </a:t>
            </a:r>
            <a:r>
              <a:rPr lang="it-IT" b="1" dirty="0" smtClean="0"/>
              <a:t>biennio</a:t>
            </a:r>
            <a:r>
              <a:rPr lang="it-IT" dirty="0" smtClean="0"/>
              <a:t>) che conclude con la certificazione delle competenze.</a:t>
            </a:r>
          </a:p>
          <a:p>
            <a:r>
              <a:rPr lang="it-IT" dirty="0" smtClean="0"/>
              <a:t>Queste prove rappresentano un momento importante di crescita della persona, tramite le quali è possibile valutare la sua padronanza, cioè la capacità di mobilitare le risorse possedute (conoscenze, abilità, capacità) al fine di portare a termine compiti e risolvere problemi, al livello adeguato.</a:t>
            </a:r>
          </a:p>
          <a:p>
            <a:r>
              <a:rPr lang="it-IT" dirty="0" smtClean="0"/>
              <a:t>Tali prove hanno una durata impegnativa e mobilitano contemporaneamente più competenze; quindi i compiti che propongono sono solitamente «inclusivi» e non segmentari. </a:t>
            </a:r>
            <a:endParaRPr lang="it-IT" dirty="0"/>
          </a:p>
        </p:txBody>
      </p:sp>
    </p:spTree>
    <p:extLst>
      <p:ext uri="{BB962C8B-B14F-4D97-AF65-F5344CB8AC3E}">
        <p14:creationId xmlns:p14="http://schemas.microsoft.com/office/powerpoint/2010/main" val="127845593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smtClean="0"/>
              <a:t>Scala di padronanza </a:t>
            </a:r>
            <a:endParaRPr lang="it-IT" sz="3600" dirty="0"/>
          </a:p>
        </p:txBody>
      </p:sp>
      <p:sp>
        <p:nvSpPr>
          <p:cNvPr id="3" name="Segnaposto contenuto 2"/>
          <p:cNvSpPr>
            <a:spLocks noGrp="1"/>
          </p:cNvSpPr>
          <p:nvPr>
            <p:ph idx="1"/>
          </p:nvPr>
        </p:nvSpPr>
        <p:spPr>
          <a:xfrm>
            <a:off x="457200" y="1268760"/>
            <a:ext cx="7620000" cy="5132040"/>
          </a:xfrm>
        </p:spPr>
        <p:txBody>
          <a:bodyPr>
            <a:normAutofit/>
          </a:bodyPr>
          <a:lstStyle/>
          <a:p>
            <a:pPr marL="114300" indent="0">
              <a:buNone/>
            </a:pPr>
            <a:r>
              <a:rPr lang="it-IT" sz="1600" dirty="0" smtClean="0"/>
              <a:t>La valutazione delle competenze si basa su una scala a cinque gradi, indicanti il modo in cui l’allievo si pone nei confronti dei compiti/sfida e li porta a termine:</a:t>
            </a:r>
          </a:p>
          <a:p>
            <a:endParaRPr lang="it-IT" sz="1400" dirty="0"/>
          </a:p>
          <a:p>
            <a:endParaRPr lang="it-IT" sz="1400" dirty="0"/>
          </a:p>
        </p:txBody>
      </p:sp>
      <p:graphicFrame>
        <p:nvGraphicFramePr>
          <p:cNvPr id="4" name="Tabella 3"/>
          <p:cNvGraphicFramePr>
            <a:graphicFrameLocks noGrp="1"/>
          </p:cNvGraphicFramePr>
          <p:nvPr>
            <p:extLst>
              <p:ext uri="{D42A27DB-BD31-4B8C-83A1-F6EECF244321}">
                <p14:modId xmlns:p14="http://schemas.microsoft.com/office/powerpoint/2010/main" val="3327679190"/>
              </p:ext>
            </p:extLst>
          </p:nvPr>
        </p:nvGraphicFramePr>
        <p:xfrm>
          <a:off x="467544" y="1988840"/>
          <a:ext cx="7620000" cy="4285926"/>
        </p:xfrm>
        <a:graphic>
          <a:graphicData uri="http://schemas.openxmlformats.org/drawingml/2006/table">
            <a:tbl>
              <a:tblPr firstRow="1" firstCol="1" lastRow="1" lastCol="1" bandRow="1" bandCol="1">
                <a:tableStyleId>{5C22544A-7EE6-4342-B048-85BDC9FD1C3A}</a:tableStyleId>
              </a:tblPr>
              <a:tblGrid>
                <a:gridCol w="1904736"/>
                <a:gridCol w="1904736"/>
                <a:gridCol w="1905264"/>
                <a:gridCol w="1905264"/>
              </a:tblGrid>
              <a:tr h="445446">
                <a:tc>
                  <a:txBody>
                    <a:bodyPr/>
                    <a:lstStyle/>
                    <a:p>
                      <a:pPr algn="ctr">
                        <a:spcAft>
                          <a:spcPts val="0"/>
                        </a:spcAft>
                      </a:pPr>
                      <a:r>
                        <a:rPr lang="it-IT" sz="1400" cap="small" dirty="0">
                          <a:solidFill>
                            <a:schemeClr val="tx1"/>
                          </a:solidFill>
                          <a:effectLst/>
                        </a:rPr>
                        <a:t>Parziale</a:t>
                      </a:r>
                      <a:endParaRPr lang="it-IT" sz="1400" dirty="0">
                        <a:solidFill>
                          <a:schemeClr val="tx1"/>
                        </a:solidFill>
                        <a:effectLst/>
                      </a:endParaRPr>
                    </a:p>
                    <a:p>
                      <a:pPr algn="ctr">
                        <a:spcAft>
                          <a:spcPts val="0"/>
                        </a:spcAft>
                      </a:pPr>
                      <a:r>
                        <a:rPr lang="it-IT" sz="1400" cap="small" dirty="0">
                          <a:solidFill>
                            <a:schemeClr val="tx1"/>
                          </a:solidFill>
                          <a:effectLst/>
                        </a:rPr>
                        <a:t> </a:t>
                      </a:r>
                      <a:endParaRPr lang="it-IT" sz="1400" dirty="0">
                        <a:solidFill>
                          <a:schemeClr val="tx1"/>
                        </a:solidFill>
                        <a:effectLst/>
                        <a:latin typeface="Times New Roman"/>
                        <a:ea typeface="Times New Roman"/>
                      </a:endParaRPr>
                    </a:p>
                  </a:txBody>
                  <a:tcPr marL="57047" marR="57047" marT="0" marB="0">
                    <a:solidFill>
                      <a:srgbClr val="FFCC00"/>
                    </a:solidFill>
                  </a:tcPr>
                </a:tc>
                <a:tc>
                  <a:txBody>
                    <a:bodyPr/>
                    <a:lstStyle/>
                    <a:p>
                      <a:pPr algn="ctr">
                        <a:spcAft>
                          <a:spcPts val="0"/>
                        </a:spcAft>
                      </a:pPr>
                      <a:r>
                        <a:rPr lang="it-IT" sz="1400" cap="small" dirty="0">
                          <a:solidFill>
                            <a:schemeClr val="tx1"/>
                          </a:solidFill>
                          <a:effectLst/>
                        </a:rPr>
                        <a:t>Basilare</a:t>
                      </a:r>
                      <a:endParaRPr lang="it-IT" sz="1400" dirty="0">
                        <a:solidFill>
                          <a:schemeClr val="tx1"/>
                        </a:solidFill>
                        <a:effectLst/>
                        <a:latin typeface="Times New Roman"/>
                        <a:ea typeface="Times New Roman"/>
                      </a:endParaRPr>
                    </a:p>
                  </a:txBody>
                  <a:tcPr marL="57047" marR="57047" marT="0" marB="0">
                    <a:solidFill>
                      <a:srgbClr val="FFCC00"/>
                    </a:solidFill>
                  </a:tcPr>
                </a:tc>
                <a:tc>
                  <a:txBody>
                    <a:bodyPr/>
                    <a:lstStyle/>
                    <a:p>
                      <a:pPr algn="ctr">
                        <a:spcAft>
                          <a:spcPts val="0"/>
                        </a:spcAft>
                      </a:pPr>
                      <a:r>
                        <a:rPr lang="it-IT" sz="1400" cap="small">
                          <a:solidFill>
                            <a:schemeClr val="tx1"/>
                          </a:solidFill>
                          <a:effectLst/>
                        </a:rPr>
                        <a:t>Intermedio </a:t>
                      </a:r>
                      <a:endParaRPr lang="it-IT" sz="1400">
                        <a:solidFill>
                          <a:schemeClr val="tx1"/>
                        </a:solidFill>
                        <a:effectLst/>
                        <a:latin typeface="Times New Roman"/>
                        <a:ea typeface="Times New Roman"/>
                      </a:endParaRPr>
                    </a:p>
                  </a:txBody>
                  <a:tcPr marL="57047" marR="57047" marT="0" marB="0">
                    <a:solidFill>
                      <a:srgbClr val="FFCC00"/>
                    </a:solidFill>
                  </a:tcPr>
                </a:tc>
                <a:tc>
                  <a:txBody>
                    <a:bodyPr/>
                    <a:lstStyle/>
                    <a:p>
                      <a:pPr algn="ctr">
                        <a:spcAft>
                          <a:spcPts val="0"/>
                        </a:spcAft>
                      </a:pPr>
                      <a:r>
                        <a:rPr lang="it-IT" sz="1400" cap="small">
                          <a:solidFill>
                            <a:schemeClr val="tx1"/>
                          </a:solidFill>
                          <a:effectLst/>
                        </a:rPr>
                        <a:t>Elevato</a:t>
                      </a:r>
                      <a:endParaRPr lang="it-IT" sz="1400">
                        <a:solidFill>
                          <a:schemeClr val="tx1"/>
                        </a:solidFill>
                        <a:effectLst/>
                        <a:latin typeface="Times New Roman"/>
                        <a:ea typeface="Times New Roman"/>
                      </a:endParaRPr>
                    </a:p>
                  </a:txBody>
                  <a:tcPr marL="57047" marR="57047" marT="0" marB="0">
                    <a:solidFill>
                      <a:srgbClr val="FFCC00"/>
                    </a:solidFill>
                  </a:tcPr>
                </a:tc>
              </a:tr>
              <a:tr h="2885648">
                <a:tc>
                  <a:txBody>
                    <a:bodyPr/>
                    <a:lstStyle/>
                    <a:p>
                      <a:pPr>
                        <a:spcAft>
                          <a:spcPts val="0"/>
                        </a:spcAft>
                      </a:pPr>
                      <a:r>
                        <a:rPr lang="it-IT" sz="1400" b="0" dirty="0">
                          <a:solidFill>
                            <a:schemeClr val="tx1"/>
                          </a:solidFill>
                          <a:effectLst/>
                        </a:rPr>
                        <a:t> </a:t>
                      </a:r>
                      <a:r>
                        <a:rPr lang="it-IT" sz="1400" b="0" dirty="0" smtClean="0">
                          <a:solidFill>
                            <a:schemeClr val="tx1"/>
                          </a:solidFill>
                          <a:effectLst/>
                        </a:rPr>
                        <a:t>L’alunno mostra </a:t>
                      </a:r>
                      <a:r>
                        <a:rPr lang="it-IT" sz="1400" b="0" dirty="0">
                          <a:solidFill>
                            <a:schemeClr val="tx1"/>
                          </a:solidFill>
                          <a:effectLst/>
                        </a:rPr>
                        <a:t>difficoltà nel comprendere appieno il compito, procede in modo selettivo svolgendo solo talune attività di cui si sente sicuro, utilizza un linguaggio incompleto preferendo descrivere le cose fatte piuttosto che cogliere il senso dell’azione, manca della consapevolezza di insieme.</a:t>
                      </a:r>
                    </a:p>
                    <a:p>
                      <a:pPr>
                        <a:spcAft>
                          <a:spcPts val="0"/>
                        </a:spcAft>
                      </a:pPr>
                      <a:r>
                        <a:rPr lang="it-IT" sz="1400" b="0" dirty="0">
                          <a:solidFill>
                            <a:schemeClr val="tx1"/>
                          </a:solidFill>
                          <a:effectLst/>
                        </a:rPr>
                        <a:t> </a:t>
                      </a:r>
                      <a:endParaRPr lang="it-IT" sz="1400" b="0" dirty="0">
                        <a:solidFill>
                          <a:schemeClr val="tx1"/>
                        </a:solidFill>
                        <a:effectLst/>
                        <a:latin typeface="Times New Roman"/>
                        <a:ea typeface="Times New Roman"/>
                      </a:endParaRPr>
                    </a:p>
                  </a:txBody>
                  <a:tcPr marL="57047" marR="57047" marT="0" marB="0">
                    <a:solidFill>
                      <a:srgbClr val="FFCC00"/>
                    </a:solidFill>
                  </a:tcPr>
                </a:tc>
                <a:tc>
                  <a:txBody>
                    <a:bodyPr/>
                    <a:lstStyle/>
                    <a:p>
                      <a:pPr>
                        <a:spcAft>
                          <a:spcPts val="0"/>
                        </a:spcAft>
                      </a:pPr>
                      <a:r>
                        <a:rPr lang="it-IT" sz="1400" b="0" dirty="0">
                          <a:solidFill>
                            <a:schemeClr val="tx1"/>
                          </a:solidFill>
                          <a:effectLst/>
                        </a:rPr>
                        <a:t> </a:t>
                      </a:r>
                      <a:r>
                        <a:rPr lang="it-IT" sz="1400" b="0" dirty="0" smtClean="0">
                          <a:solidFill>
                            <a:schemeClr val="tx1"/>
                          </a:solidFill>
                          <a:effectLst/>
                        </a:rPr>
                        <a:t>L’alunno </a:t>
                      </a:r>
                      <a:r>
                        <a:rPr lang="it-IT" sz="1400" b="0" dirty="0">
                          <a:solidFill>
                            <a:schemeClr val="tx1"/>
                          </a:solidFill>
                          <a:effectLst/>
                        </a:rPr>
                        <a:t>comprende gli elementi essenziali del compito, procede con prudenza svolgendo le attività necessarie, utilizza un linguaggio adeguato a descrivere le attività ed i loro principali significati, coglie gli aspetti essenziali del senso dell’azione.     </a:t>
                      </a:r>
                      <a:endParaRPr lang="it-IT" sz="1400" b="0" dirty="0">
                        <a:solidFill>
                          <a:schemeClr val="tx1"/>
                        </a:solidFill>
                        <a:effectLst/>
                        <a:latin typeface="Times New Roman"/>
                        <a:ea typeface="Times New Roman"/>
                      </a:endParaRPr>
                    </a:p>
                  </a:txBody>
                  <a:tcPr marL="57047" marR="57047" marT="0" marB="0">
                    <a:solidFill>
                      <a:srgbClr val="FFCC00"/>
                    </a:solidFill>
                  </a:tcPr>
                </a:tc>
                <a:tc>
                  <a:txBody>
                    <a:bodyPr/>
                    <a:lstStyle/>
                    <a:p>
                      <a:pPr>
                        <a:spcAft>
                          <a:spcPts val="0"/>
                        </a:spcAft>
                      </a:pPr>
                      <a:r>
                        <a:rPr lang="it-IT" sz="1400" b="0" dirty="0">
                          <a:solidFill>
                            <a:schemeClr val="tx1"/>
                          </a:solidFill>
                          <a:effectLst/>
                        </a:rPr>
                        <a:t> </a:t>
                      </a:r>
                      <a:r>
                        <a:rPr lang="it-IT" sz="1400" b="0" dirty="0" smtClean="0">
                          <a:solidFill>
                            <a:schemeClr val="tx1"/>
                          </a:solidFill>
                          <a:effectLst/>
                        </a:rPr>
                        <a:t>L’alunno comprende </a:t>
                      </a:r>
                      <a:r>
                        <a:rPr lang="it-IT" sz="1400" b="0" dirty="0">
                          <a:solidFill>
                            <a:schemeClr val="tx1"/>
                          </a:solidFill>
                          <a:effectLst/>
                        </a:rPr>
                        <a:t>appieno il compito assegnato, procede con sicurezza svolgendo tutte le attività necessarie, utilizza un linguaggio appropriato e ricco in grado di cogliere tutti gli elementi in gioco, palesi e latenti, presenta una piena consapevolezza del senso dell’azione.     </a:t>
                      </a:r>
                      <a:endParaRPr lang="it-IT" sz="1400" b="0" dirty="0">
                        <a:solidFill>
                          <a:schemeClr val="tx1"/>
                        </a:solidFill>
                        <a:effectLst/>
                        <a:latin typeface="Times New Roman"/>
                        <a:ea typeface="Times New Roman"/>
                      </a:endParaRPr>
                    </a:p>
                  </a:txBody>
                  <a:tcPr marL="57047" marR="57047" marT="0" marB="0">
                    <a:solidFill>
                      <a:srgbClr val="FFCC00"/>
                    </a:solidFill>
                  </a:tcPr>
                </a:tc>
                <a:tc>
                  <a:txBody>
                    <a:bodyPr/>
                    <a:lstStyle/>
                    <a:p>
                      <a:pPr>
                        <a:spcAft>
                          <a:spcPts val="0"/>
                        </a:spcAft>
                      </a:pPr>
                      <a:r>
                        <a:rPr lang="it-IT" sz="1400" b="0" dirty="0">
                          <a:solidFill>
                            <a:schemeClr val="tx1"/>
                          </a:solidFill>
                          <a:effectLst/>
                        </a:rPr>
                        <a:t> </a:t>
                      </a:r>
                      <a:r>
                        <a:rPr lang="it-IT" sz="1400" b="0" dirty="0" smtClean="0">
                          <a:solidFill>
                            <a:schemeClr val="tx1"/>
                          </a:solidFill>
                          <a:effectLst/>
                        </a:rPr>
                        <a:t>L’alunno, </a:t>
                      </a:r>
                      <a:r>
                        <a:rPr lang="it-IT" sz="1400" b="0" dirty="0">
                          <a:solidFill>
                            <a:schemeClr val="tx1"/>
                          </a:solidFill>
                          <a:effectLst/>
                        </a:rPr>
                        <a:t>oltre a presentare le caratteristiche del grado “adeguato”, evidenzia un valore aggiunto costituito da uno o più dei seguenti aspetti: vivacità di interessi e di apporti, prontezza nel fronteggiare compiti e problemi, ricchezza delle informazioni raccolta e del linguaggio utilizzato, elaborazione di idee e proposte innovative, assunzione di responsabilità ulteriori.   </a:t>
                      </a:r>
                      <a:endParaRPr lang="it-IT" sz="1400" b="0" dirty="0">
                        <a:solidFill>
                          <a:schemeClr val="tx1"/>
                        </a:solidFill>
                        <a:effectLst/>
                        <a:latin typeface="Times New Roman"/>
                        <a:ea typeface="Times New Roman"/>
                      </a:endParaRPr>
                    </a:p>
                  </a:txBody>
                  <a:tcPr marL="57047" marR="57047" marT="0" marB="0">
                    <a:solidFill>
                      <a:srgbClr val="FFCC00"/>
                    </a:solidFill>
                  </a:tcPr>
                </a:tc>
              </a:tr>
            </a:tbl>
          </a:graphicData>
        </a:graphic>
      </p:graphicFrame>
    </p:spTree>
    <p:extLst>
      <p:ext uri="{BB962C8B-B14F-4D97-AF65-F5344CB8AC3E}">
        <p14:creationId xmlns:p14="http://schemas.microsoft.com/office/powerpoint/2010/main" val="153224149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smtClean="0"/>
              <a:t>Riti di continuità</a:t>
            </a:r>
            <a:endParaRPr lang="it-IT" sz="3600" dirty="0"/>
          </a:p>
        </p:txBody>
      </p:sp>
      <p:sp>
        <p:nvSpPr>
          <p:cNvPr id="3" name="Segnaposto contenuto 2"/>
          <p:cNvSpPr>
            <a:spLocks noGrp="1"/>
          </p:cNvSpPr>
          <p:nvPr>
            <p:ph idx="1"/>
          </p:nvPr>
        </p:nvSpPr>
        <p:spPr/>
        <p:txBody>
          <a:bodyPr>
            <a:normAutofit lnSpcReduction="10000"/>
          </a:bodyPr>
          <a:lstStyle/>
          <a:p>
            <a:r>
              <a:rPr lang="it-IT" dirty="0" smtClean="0"/>
              <a:t>Il percorso della conoscenza non presenta solo una dimensione cognitiva, ma coinvolge tutto l’arco delle intelligenze della persona.</a:t>
            </a:r>
          </a:p>
          <a:p>
            <a:r>
              <a:rPr lang="it-IT" dirty="0" smtClean="0"/>
              <a:t>In particolare, sono decisivi i riti di continuità che comportano:</a:t>
            </a:r>
          </a:p>
          <a:p>
            <a:pPr marL="571500" indent="-457200">
              <a:buFont typeface="+mj-lt"/>
              <a:buAutoNum type="alphaLcParenR"/>
            </a:pPr>
            <a:r>
              <a:rPr lang="it-IT" dirty="0" smtClean="0"/>
              <a:t>la fase della </a:t>
            </a:r>
            <a:r>
              <a:rPr lang="it-IT" b="1" dirty="0" smtClean="0"/>
              <a:t>prova finale</a:t>
            </a:r>
            <a:r>
              <a:rPr lang="it-IT" dirty="0" smtClean="0"/>
              <a:t>, che assume il valore di rito di compimento e di passaggio e che richiede la compresenza dei docenti attuali e futuri </a:t>
            </a:r>
          </a:p>
          <a:p>
            <a:pPr marL="571500" indent="-457200">
              <a:buFont typeface="+mj-lt"/>
              <a:buAutoNum type="alphaLcParenR"/>
            </a:pPr>
            <a:r>
              <a:rPr lang="it-IT" dirty="0" smtClean="0"/>
              <a:t>la fase dell’</a:t>
            </a:r>
            <a:r>
              <a:rPr lang="it-IT" b="1" dirty="0" smtClean="0"/>
              <a:t>accoglienza</a:t>
            </a:r>
            <a:r>
              <a:rPr lang="it-IT" dirty="0" smtClean="0"/>
              <a:t> che sollecita la consegna da parte degli allievi dei «capolavori» che hanno realizzato fino a quel momento.</a:t>
            </a:r>
          </a:p>
          <a:p>
            <a:r>
              <a:rPr lang="it-IT" dirty="0" smtClean="0"/>
              <a:t>Ciò esige la documentazione dei «prodotti» degli allievi tramite il </a:t>
            </a:r>
            <a:r>
              <a:rPr lang="it-IT" b="1" dirty="0" smtClean="0"/>
              <a:t>portfolio o «zainetto»</a:t>
            </a:r>
            <a:r>
              <a:rPr lang="it-IT" dirty="0" smtClean="0"/>
              <a:t>, il raccoglitore progressivo fatto dall’allievo dei prodotti di cui va orgoglioso e che ne rendono  leggibile il cammino di crescita.     </a:t>
            </a:r>
            <a:endParaRPr lang="it-IT" dirty="0"/>
          </a:p>
        </p:txBody>
      </p:sp>
    </p:spTree>
    <p:extLst>
      <p:ext uri="{BB962C8B-B14F-4D97-AF65-F5344CB8AC3E}">
        <p14:creationId xmlns:p14="http://schemas.microsoft.com/office/powerpoint/2010/main" val="28894045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smtClean="0"/>
              <a:t>Scuola inerte, scuola viva 2</a:t>
            </a:r>
            <a:endParaRPr lang="it-IT" sz="3600" dirty="0"/>
          </a:p>
        </p:txBody>
      </p:sp>
      <p:sp>
        <p:nvSpPr>
          <p:cNvPr id="3" name="Segnaposto contenuto 2"/>
          <p:cNvSpPr>
            <a:spLocks noGrp="1"/>
          </p:cNvSpPr>
          <p:nvPr>
            <p:ph idx="1"/>
          </p:nvPr>
        </p:nvSpPr>
        <p:spPr/>
        <p:txBody>
          <a:bodyPr>
            <a:normAutofit lnSpcReduction="10000"/>
          </a:bodyPr>
          <a:lstStyle/>
          <a:p>
            <a:r>
              <a:rPr lang="it-IT" dirty="0" smtClean="0"/>
              <a:t>Occorre </a:t>
            </a:r>
            <a:r>
              <a:rPr lang="it-IT" dirty="0"/>
              <a:t>contrastare </a:t>
            </a:r>
            <a:r>
              <a:rPr lang="it-IT" dirty="0" smtClean="0"/>
              <a:t>la proposta concorrente a quella della scuola: l’</a:t>
            </a:r>
            <a:r>
              <a:rPr lang="it-IT" b="1" dirty="0" err="1" smtClean="0"/>
              <a:t>iperrealtà</a:t>
            </a:r>
            <a:r>
              <a:rPr lang="it-IT" dirty="0" smtClean="0"/>
              <a:t> che sollecita specie la gioventù non a conoscere, ma a farsi riconoscere.  Una volta soddisfatti i beni materiali e secondari, l’individuo desidera soprattutto essere riconosciuto e recita una parte di successo così da sentirsi accettato dagli altri. È un modo di intendere la vita frivolo e perennemente, agitato («Narciso frettoloso») </a:t>
            </a:r>
            <a:r>
              <a:rPr lang="it-IT" dirty="0"/>
              <a:t>segnato </a:t>
            </a:r>
            <a:r>
              <a:rPr lang="it-IT" dirty="0" smtClean="0"/>
              <a:t>dalla finzione; quindi lascia l’individuo debole, incerto, perennemente sospeso.</a:t>
            </a:r>
          </a:p>
          <a:p>
            <a:r>
              <a:rPr lang="it-IT" dirty="0" smtClean="0"/>
              <a:t>La scuola è in grado di scuotere i giovani dalla distrazione, proponendo la cultura come gusto e meraviglia: il curricolo deve attrarre e conquistare, proponendo la cultura come avventura fatta di incontri e di scoperte. In tal modo si fornisce una motivazione sensibile allo studio ed i giovani possono giungere ad una conoscenza solida e stabile. Autentica. </a:t>
            </a:r>
            <a:endParaRPr lang="it-IT" dirty="0"/>
          </a:p>
        </p:txBody>
      </p:sp>
    </p:spTree>
    <p:extLst>
      <p:ext uri="{BB962C8B-B14F-4D97-AF65-F5344CB8AC3E}">
        <p14:creationId xmlns:p14="http://schemas.microsoft.com/office/powerpoint/2010/main" val="78862157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smtClean="0"/>
              <a:t>Certificazione</a:t>
            </a:r>
            <a:endParaRPr lang="it-IT" sz="3600" dirty="0"/>
          </a:p>
        </p:txBody>
      </p:sp>
      <p:sp>
        <p:nvSpPr>
          <p:cNvPr id="3" name="Segnaposto contenuto 2"/>
          <p:cNvSpPr>
            <a:spLocks noGrp="1"/>
          </p:cNvSpPr>
          <p:nvPr>
            <p:ph idx="1"/>
          </p:nvPr>
        </p:nvSpPr>
        <p:spPr/>
        <p:txBody>
          <a:bodyPr>
            <a:noAutofit/>
          </a:bodyPr>
          <a:lstStyle/>
          <a:p>
            <a:r>
              <a:rPr lang="it-IT" sz="2000" dirty="0"/>
              <a:t>La certificazione </a:t>
            </a:r>
            <a:r>
              <a:rPr lang="it-IT" sz="2000" dirty="0" smtClean="0"/>
              <a:t>è valida quando soddisfa i </a:t>
            </a:r>
            <a:r>
              <a:rPr lang="it-IT" sz="2000" dirty="0"/>
              <a:t>seguenti criteri: </a:t>
            </a:r>
            <a:endParaRPr lang="it-IT" sz="2000" dirty="0" smtClean="0"/>
          </a:p>
          <a:p>
            <a:r>
              <a:rPr lang="it-IT" sz="2000" i="1" dirty="0" smtClean="0"/>
              <a:t>comprensibilità</a:t>
            </a:r>
            <a:r>
              <a:rPr lang="it-IT" sz="2000" dirty="0" smtClean="0"/>
              <a:t> </a:t>
            </a:r>
            <a:r>
              <a:rPr lang="it-IT" sz="2000" dirty="0"/>
              <a:t>del linguaggio, che </a:t>
            </a:r>
            <a:r>
              <a:rPr lang="it-IT" sz="2000" dirty="0" smtClean="0"/>
              <a:t>in </a:t>
            </a:r>
            <a:r>
              <a:rPr lang="it-IT" sz="2000" dirty="0"/>
              <a:t>forma narrativa e non stereotipata </a:t>
            </a:r>
            <a:r>
              <a:rPr lang="it-IT" sz="2000" dirty="0" smtClean="0"/>
              <a:t>consenta </a:t>
            </a:r>
            <a:r>
              <a:rPr lang="it-IT" sz="2000" dirty="0"/>
              <a:t>ai diversi attori di visualizzare le competenze; </a:t>
            </a:r>
            <a:endParaRPr lang="it-IT" sz="2000" dirty="0" smtClean="0"/>
          </a:p>
          <a:p>
            <a:r>
              <a:rPr lang="it-IT" sz="2000" i="1" dirty="0" err="1" smtClean="0"/>
              <a:t>attribuibilità</a:t>
            </a:r>
            <a:r>
              <a:rPr lang="it-IT" sz="2000" dirty="0" smtClean="0"/>
              <a:t> </a:t>
            </a:r>
            <a:r>
              <a:rPr lang="it-IT" sz="2000" dirty="0"/>
              <a:t>delle competenze alla persona </a:t>
            </a:r>
            <a:r>
              <a:rPr lang="it-IT" sz="2000" dirty="0" smtClean="0"/>
              <a:t>specificando le </a:t>
            </a:r>
            <a:r>
              <a:rPr lang="it-IT" sz="2000" dirty="0"/>
              <a:t>evidenze che la contestualizzano entro processi reali in cui è </a:t>
            </a:r>
            <a:r>
              <a:rPr lang="it-IT" sz="2000" dirty="0" smtClean="0"/>
              <a:t>coinvolta; </a:t>
            </a:r>
          </a:p>
          <a:p>
            <a:r>
              <a:rPr lang="it-IT" sz="2000" i="1" dirty="0" smtClean="0"/>
              <a:t>validità</a:t>
            </a:r>
            <a:r>
              <a:rPr lang="it-IT" sz="2000" dirty="0" smtClean="0"/>
              <a:t> </a:t>
            </a:r>
            <a:r>
              <a:rPr lang="it-IT" sz="2000" dirty="0"/>
              <a:t>del metodi adottati nella valutazione e validazione delle competenze stesse, con specificazione del loro livello di padronanza</a:t>
            </a:r>
            <a:r>
              <a:rPr lang="it-IT" sz="2000" dirty="0" smtClean="0"/>
              <a:t>.</a:t>
            </a:r>
          </a:p>
          <a:p>
            <a:r>
              <a:rPr lang="it-IT" sz="2000" dirty="0" smtClean="0"/>
              <a:t>Occorre evitare di trasporre i </a:t>
            </a:r>
            <a:r>
              <a:rPr lang="it-IT" sz="2000" dirty="0"/>
              <a:t>voti delle discipline sotto l’elenco delle competenze, ma </a:t>
            </a:r>
            <a:r>
              <a:rPr lang="it-IT" sz="2000" dirty="0" smtClean="0"/>
              <a:t>indicare </a:t>
            </a:r>
            <a:r>
              <a:rPr lang="it-IT" sz="2000" dirty="0"/>
              <a:t>in modo analitico e narrativo i traguardi </a:t>
            </a:r>
            <a:r>
              <a:rPr lang="it-IT" sz="2000" dirty="0" smtClean="0"/>
              <a:t>raggiunti </a:t>
            </a:r>
            <a:r>
              <a:rPr lang="it-IT" sz="2000" dirty="0"/>
              <a:t>dall’allievo sotto forma di prove reali ed </a:t>
            </a:r>
            <a:r>
              <a:rPr lang="it-IT" sz="2000" dirty="0" smtClean="0"/>
              <a:t>adeguate, </a:t>
            </a:r>
            <a:r>
              <a:rPr lang="it-IT" sz="2000" dirty="0"/>
              <a:t>ovvero i prodotti realizzati portando a termine i compiti e risolvendo i problemi incontrati. In questo modo il giudizio risulta fondato ed attendibile, ed indica la capacità della persona di fronteggiare in modo adeguato </a:t>
            </a:r>
            <a:r>
              <a:rPr lang="it-IT" sz="2000" dirty="0" smtClean="0"/>
              <a:t>compiti e problemi, compreso l’utilizzo </a:t>
            </a:r>
            <a:r>
              <a:rPr lang="it-IT" sz="2000" dirty="0"/>
              <a:t>dei linguaggi </a:t>
            </a:r>
            <a:r>
              <a:rPr lang="it-IT" sz="2000" dirty="0" smtClean="0"/>
              <a:t>appropriati, oltre </a:t>
            </a:r>
            <a:r>
              <a:rPr lang="it-IT" sz="2000" dirty="0"/>
              <a:t>che della cittadinanza intesa in senso </a:t>
            </a:r>
            <a:r>
              <a:rPr lang="it-IT" sz="2000" dirty="0" smtClean="0"/>
              <a:t>lato.</a:t>
            </a:r>
          </a:p>
          <a:p>
            <a:endParaRPr lang="it-IT" sz="2000" dirty="0"/>
          </a:p>
        </p:txBody>
      </p:sp>
    </p:spTree>
    <p:extLst>
      <p:ext uri="{BB962C8B-B14F-4D97-AF65-F5344CB8AC3E}">
        <p14:creationId xmlns:p14="http://schemas.microsoft.com/office/powerpoint/2010/main" val="417768422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smtClean="0"/>
              <a:t>Certificato delle competenze</a:t>
            </a:r>
            <a:endParaRPr lang="it-IT" sz="3600"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2398647969"/>
              </p:ext>
            </p:extLst>
          </p:nvPr>
        </p:nvGraphicFramePr>
        <p:xfrm>
          <a:off x="1252855" y="1779270"/>
          <a:ext cx="6028690" cy="4344162"/>
        </p:xfrm>
        <a:graphic>
          <a:graphicData uri="http://schemas.openxmlformats.org/drawingml/2006/table">
            <a:tbl>
              <a:tblPr firstRow="1" firstCol="1" bandRow="1"/>
              <a:tblGrid>
                <a:gridCol w="1598930"/>
                <a:gridCol w="2430145"/>
                <a:gridCol w="1076325"/>
                <a:gridCol w="923290"/>
              </a:tblGrid>
              <a:tr h="0">
                <a:tc>
                  <a:txBody>
                    <a:bodyPr/>
                    <a:lstStyle/>
                    <a:p>
                      <a:pPr algn="ctr">
                        <a:lnSpc>
                          <a:spcPct val="115000"/>
                        </a:lnSpc>
                        <a:spcAft>
                          <a:spcPts val="0"/>
                        </a:spcAft>
                      </a:pPr>
                      <a:r>
                        <a:rPr lang="it-IT" sz="1100" b="1" dirty="0">
                          <a:solidFill>
                            <a:srgbClr val="000000"/>
                          </a:solidFill>
                          <a:effectLst/>
                          <a:latin typeface="Arial"/>
                          <a:ea typeface="Arial"/>
                        </a:rPr>
                        <a:t>Competenze</a:t>
                      </a:r>
                      <a:endParaRPr lang="it-IT" sz="1100" dirty="0">
                        <a:solidFill>
                          <a:srgbClr val="000000"/>
                        </a:solidFill>
                        <a:effectLst/>
                        <a:latin typeface="Arial"/>
                        <a:ea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c>
                  <a:txBody>
                    <a:bodyPr/>
                    <a:lstStyle/>
                    <a:p>
                      <a:pPr algn="ctr">
                        <a:lnSpc>
                          <a:spcPct val="115000"/>
                        </a:lnSpc>
                        <a:spcAft>
                          <a:spcPts val="0"/>
                        </a:spcAft>
                      </a:pPr>
                      <a:r>
                        <a:rPr lang="it-IT" sz="1100" b="1" dirty="0">
                          <a:solidFill>
                            <a:srgbClr val="000000"/>
                          </a:solidFill>
                          <a:effectLst/>
                          <a:latin typeface="Arial"/>
                          <a:ea typeface="Arial"/>
                        </a:rPr>
                        <a:t>Evidenze</a:t>
                      </a:r>
                      <a:endParaRPr lang="it-IT" sz="1100" dirty="0">
                        <a:solidFill>
                          <a:srgbClr val="000000"/>
                        </a:solidFill>
                        <a:effectLst/>
                        <a:latin typeface="Arial"/>
                        <a:ea typeface="Arial"/>
                      </a:endParaRPr>
                    </a:p>
                    <a:p>
                      <a:pPr algn="ctr">
                        <a:lnSpc>
                          <a:spcPct val="115000"/>
                        </a:lnSpc>
                        <a:spcAft>
                          <a:spcPts val="0"/>
                        </a:spcAft>
                      </a:pPr>
                      <a:r>
                        <a:rPr lang="it-IT" sz="1100" dirty="0">
                          <a:solidFill>
                            <a:srgbClr val="000000"/>
                          </a:solidFill>
                          <a:effectLst/>
                          <a:latin typeface="Arial"/>
                          <a:ea typeface="Arial"/>
                        </a:rPr>
                        <a:t>(descrizione analitica, narrativa, dei traguardi di competenza raggiunti in termini di compiti portati a termine con relativi prodotti)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c>
                  <a:txBody>
                    <a:bodyPr/>
                    <a:lstStyle/>
                    <a:p>
                      <a:pPr algn="ctr">
                        <a:lnSpc>
                          <a:spcPct val="115000"/>
                        </a:lnSpc>
                        <a:spcAft>
                          <a:spcPts val="0"/>
                        </a:spcAft>
                      </a:pPr>
                      <a:r>
                        <a:rPr lang="it-IT" sz="1100" b="1" dirty="0">
                          <a:solidFill>
                            <a:srgbClr val="000000"/>
                          </a:solidFill>
                          <a:effectLst/>
                          <a:latin typeface="Arial"/>
                          <a:ea typeface="Arial"/>
                        </a:rPr>
                        <a:t>Livelli</a:t>
                      </a:r>
                      <a:endParaRPr lang="it-IT" sz="1100" dirty="0">
                        <a:solidFill>
                          <a:srgbClr val="000000"/>
                        </a:solidFill>
                        <a:effectLst/>
                        <a:latin typeface="Arial"/>
                        <a:ea typeface="Arial"/>
                      </a:endParaRPr>
                    </a:p>
                    <a:p>
                      <a:pPr algn="ctr">
                        <a:lnSpc>
                          <a:spcPct val="115000"/>
                        </a:lnSpc>
                        <a:spcAft>
                          <a:spcPts val="0"/>
                        </a:spcAft>
                      </a:pPr>
                      <a:r>
                        <a:rPr lang="it-IT" sz="1100" dirty="0">
                          <a:solidFill>
                            <a:srgbClr val="000000"/>
                          </a:solidFill>
                          <a:effectLst/>
                          <a:latin typeface="Arial"/>
                          <a:ea typeface="Arial"/>
                        </a:rPr>
                        <a:t>(base, intermedio, eccellente)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c>
                  <a:txBody>
                    <a:bodyPr/>
                    <a:lstStyle/>
                    <a:p>
                      <a:pPr algn="ctr">
                        <a:lnSpc>
                          <a:spcPct val="115000"/>
                        </a:lnSpc>
                        <a:spcAft>
                          <a:spcPts val="0"/>
                        </a:spcAft>
                      </a:pPr>
                      <a:r>
                        <a:rPr lang="it-IT" sz="1100" b="1">
                          <a:solidFill>
                            <a:srgbClr val="000000"/>
                          </a:solidFill>
                          <a:effectLst/>
                          <a:latin typeface="Arial"/>
                          <a:ea typeface="Arial"/>
                        </a:rPr>
                        <a:t>Note</a:t>
                      </a:r>
                      <a:endParaRPr lang="it-IT" sz="1100">
                        <a:solidFill>
                          <a:srgbClr val="000000"/>
                        </a:solidFill>
                        <a:effectLst/>
                        <a:latin typeface="Arial"/>
                        <a:ea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r>
              <a:tr h="0">
                <a:tc>
                  <a:txBody>
                    <a:bodyPr/>
                    <a:lstStyle/>
                    <a:p>
                      <a:pPr fontAlgn="base">
                        <a:spcAft>
                          <a:spcPts val="0"/>
                        </a:spcAft>
                      </a:pPr>
                      <a:r>
                        <a:rPr lang="it-IT" sz="1100" kern="1200">
                          <a:solidFill>
                            <a:srgbClr val="000000"/>
                          </a:solidFill>
                          <a:effectLst/>
                          <a:latin typeface="Arial"/>
                          <a:ea typeface="Calibri"/>
                        </a:rPr>
                        <a:t>Lingua italiana </a:t>
                      </a:r>
                      <a:endParaRPr lang="it-IT" sz="1000">
                        <a:effectLst/>
                        <a:latin typeface="Calibri"/>
                        <a:ea typeface="Times New Roman"/>
                      </a:endParaRPr>
                    </a:p>
                    <a:p>
                      <a:pPr algn="just">
                        <a:lnSpc>
                          <a:spcPct val="115000"/>
                        </a:lnSpc>
                        <a:spcAft>
                          <a:spcPts val="0"/>
                        </a:spcAft>
                      </a:pPr>
                      <a:r>
                        <a:rPr lang="it-IT" sz="1100">
                          <a:solidFill>
                            <a:srgbClr val="000000"/>
                          </a:solidFill>
                          <a:effectLst/>
                          <a:latin typeface="Arial"/>
                          <a:ea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c>
                  <a:txBody>
                    <a:bodyPr/>
                    <a:lstStyle/>
                    <a:p>
                      <a:pPr algn="just">
                        <a:lnSpc>
                          <a:spcPct val="115000"/>
                        </a:lnSpc>
                        <a:spcAft>
                          <a:spcPts val="0"/>
                        </a:spcAft>
                      </a:pPr>
                      <a:r>
                        <a:rPr lang="it-IT" sz="1100">
                          <a:solidFill>
                            <a:srgbClr val="000000"/>
                          </a:solidFill>
                          <a:effectLst/>
                          <a:latin typeface="Arial"/>
                          <a:ea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c>
                  <a:txBody>
                    <a:bodyPr/>
                    <a:lstStyle/>
                    <a:p>
                      <a:pPr algn="just">
                        <a:lnSpc>
                          <a:spcPct val="115000"/>
                        </a:lnSpc>
                        <a:spcAft>
                          <a:spcPts val="0"/>
                        </a:spcAft>
                      </a:pPr>
                      <a:r>
                        <a:rPr lang="it-IT" sz="1100" dirty="0">
                          <a:solidFill>
                            <a:srgbClr val="000000"/>
                          </a:solidFill>
                          <a:effectLst/>
                          <a:latin typeface="Arial"/>
                          <a:ea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c>
                  <a:txBody>
                    <a:bodyPr/>
                    <a:lstStyle/>
                    <a:p>
                      <a:pPr algn="just">
                        <a:lnSpc>
                          <a:spcPct val="115000"/>
                        </a:lnSpc>
                        <a:spcAft>
                          <a:spcPts val="0"/>
                        </a:spcAft>
                      </a:pPr>
                      <a:r>
                        <a:rPr lang="it-IT" sz="1100">
                          <a:solidFill>
                            <a:srgbClr val="000000"/>
                          </a:solidFill>
                          <a:effectLst/>
                          <a:latin typeface="Arial"/>
                          <a:ea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r>
              <a:tr h="0">
                <a:tc>
                  <a:txBody>
                    <a:bodyPr/>
                    <a:lstStyle/>
                    <a:p>
                      <a:pPr fontAlgn="base">
                        <a:spcAft>
                          <a:spcPts val="0"/>
                        </a:spcAft>
                      </a:pPr>
                      <a:r>
                        <a:rPr lang="it-IT" sz="1100" kern="1200">
                          <a:solidFill>
                            <a:srgbClr val="000000"/>
                          </a:solidFill>
                          <a:effectLst/>
                          <a:latin typeface="Arial"/>
                          <a:ea typeface="Calibri"/>
                        </a:rPr>
                        <a:t>Lingua straniera</a:t>
                      </a:r>
                      <a:endParaRPr lang="it-IT" sz="1000">
                        <a:effectLst/>
                        <a:latin typeface="Calibri"/>
                        <a:ea typeface="Times New Roman"/>
                      </a:endParaRPr>
                    </a:p>
                    <a:p>
                      <a:pPr algn="just">
                        <a:lnSpc>
                          <a:spcPct val="115000"/>
                        </a:lnSpc>
                        <a:spcAft>
                          <a:spcPts val="0"/>
                        </a:spcAft>
                      </a:pPr>
                      <a:r>
                        <a:rPr lang="it-IT" sz="1100">
                          <a:solidFill>
                            <a:srgbClr val="000000"/>
                          </a:solidFill>
                          <a:effectLst/>
                          <a:latin typeface="Arial"/>
                          <a:ea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c>
                  <a:txBody>
                    <a:bodyPr/>
                    <a:lstStyle/>
                    <a:p>
                      <a:pPr algn="just">
                        <a:lnSpc>
                          <a:spcPct val="115000"/>
                        </a:lnSpc>
                        <a:spcAft>
                          <a:spcPts val="0"/>
                        </a:spcAft>
                      </a:pPr>
                      <a:r>
                        <a:rPr lang="it-IT" sz="1100">
                          <a:solidFill>
                            <a:srgbClr val="000000"/>
                          </a:solidFill>
                          <a:effectLst/>
                          <a:latin typeface="Arial"/>
                          <a:ea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c>
                  <a:txBody>
                    <a:bodyPr/>
                    <a:lstStyle/>
                    <a:p>
                      <a:pPr algn="just">
                        <a:lnSpc>
                          <a:spcPct val="115000"/>
                        </a:lnSpc>
                        <a:spcAft>
                          <a:spcPts val="0"/>
                        </a:spcAft>
                      </a:pPr>
                      <a:r>
                        <a:rPr lang="it-IT" sz="1100">
                          <a:solidFill>
                            <a:srgbClr val="000000"/>
                          </a:solidFill>
                          <a:effectLst/>
                          <a:latin typeface="Arial"/>
                          <a:ea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c>
                  <a:txBody>
                    <a:bodyPr/>
                    <a:lstStyle/>
                    <a:p>
                      <a:pPr algn="just">
                        <a:lnSpc>
                          <a:spcPct val="115000"/>
                        </a:lnSpc>
                        <a:spcAft>
                          <a:spcPts val="0"/>
                        </a:spcAft>
                      </a:pPr>
                      <a:r>
                        <a:rPr lang="it-IT" sz="1100">
                          <a:solidFill>
                            <a:srgbClr val="000000"/>
                          </a:solidFill>
                          <a:effectLst/>
                          <a:latin typeface="Arial"/>
                          <a:ea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r>
              <a:tr h="0">
                <a:tc>
                  <a:txBody>
                    <a:bodyPr/>
                    <a:lstStyle/>
                    <a:p>
                      <a:pPr eaLnBrk="0" fontAlgn="base" hangingPunct="0">
                        <a:spcAft>
                          <a:spcPts val="0"/>
                        </a:spcAft>
                      </a:pPr>
                      <a:r>
                        <a:rPr lang="it-IT" sz="1100" kern="1200">
                          <a:solidFill>
                            <a:srgbClr val="000000"/>
                          </a:solidFill>
                          <a:effectLst/>
                          <a:latin typeface="Arial"/>
                          <a:ea typeface="Calibri"/>
                        </a:rPr>
                        <a:t>Matematica, scientifica e tecnologica (anche digitale)</a:t>
                      </a:r>
                      <a:endParaRPr lang="it-IT" sz="1000">
                        <a:effectLst/>
                        <a:latin typeface="Calibri"/>
                        <a:ea typeface="Times New Roman"/>
                      </a:endParaRPr>
                    </a:p>
                    <a:p>
                      <a:pPr algn="just">
                        <a:lnSpc>
                          <a:spcPct val="115000"/>
                        </a:lnSpc>
                        <a:spcAft>
                          <a:spcPts val="0"/>
                        </a:spcAft>
                      </a:pPr>
                      <a:r>
                        <a:rPr lang="it-IT" sz="1100">
                          <a:solidFill>
                            <a:srgbClr val="000000"/>
                          </a:solidFill>
                          <a:effectLst/>
                          <a:latin typeface="Arial"/>
                          <a:ea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c>
                  <a:txBody>
                    <a:bodyPr/>
                    <a:lstStyle/>
                    <a:p>
                      <a:pPr algn="just">
                        <a:lnSpc>
                          <a:spcPct val="115000"/>
                        </a:lnSpc>
                        <a:spcAft>
                          <a:spcPts val="0"/>
                        </a:spcAft>
                      </a:pPr>
                      <a:r>
                        <a:rPr lang="it-IT" sz="1100">
                          <a:solidFill>
                            <a:srgbClr val="000000"/>
                          </a:solidFill>
                          <a:effectLst/>
                          <a:latin typeface="Arial"/>
                          <a:ea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c>
                  <a:txBody>
                    <a:bodyPr/>
                    <a:lstStyle/>
                    <a:p>
                      <a:pPr algn="just">
                        <a:lnSpc>
                          <a:spcPct val="115000"/>
                        </a:lnSpc>
                        <a:spcAft>
                          <a:spcPts val="0"/>
                        </a:spcAft>
                      </a:pPr>
                      <a:r>
                        <a:rPr lang="it-IT" sz="1100">
                          <a:solidFill>
                            <a:srgbClr val="000000"/>
                          </a:solidFill>
                          <a:effectLst/>
                          <a:latin typeface="Arial"/>
                          <a:ea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c>
                  <a:txBody>
                    <a:bodyPr/>
                    <a:lstStyle/>
                    <a:p>
                      <a:pPr algn="just">
                        <a:lnSpc>
                          <a:spcPct val="115000"/>
                        </a:lnSpc>
                        <a:spcAft>
                          <a:spcPts val="0"/>
                        </a:spcAft>
                      </a:pPr>
                      <a:r>
                        <a:rPr lang="it-IT" sz="1100">
                          <a:solidFill>
                            <a:srgbClr val="000000"/>
                          </a:solidFill>
                          <a:effectLst/>
                          <a:latin typeface="Arial"/>
                          <a:ea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r>
              <a:tr h="0">
                <a:tc>
                  <a:txBody>
                    <a:bodyPr/>
                    <a:lstStyle/>
                    <a:p>
                      <a:pPr eaLnBrk="0" fontAlgn="base" hangingPunct="0">
                        <a:spcAft>
                          <a:spcPts val="0"/>
                        </a:spcAft>
                      </a:pPr>
                      <a:r>
                        <a:rPr lang="it-IT" sz="1100" kern="1200">
                          <a:solidFill>
                            <a:srgbClr val="000000"/>
                          </a:solidFill>
                          <a:effectLst/>
                          <a:latin typeface="Arial"/>
                          <a:ea typeface="Calibri"/>
                        </a:rPr>
                        <a:t>Storico-sociale</a:t>
                      </a:r>
                      <a:endParaRPr lang="it-IT" sz="1000">
                        <a:effectLst/>
                        <a:latin typeface="Calibri"/>
                        <a:ea typeface="Times New Roman"/>
                      </a:endParaRPr>
                    </a:p>
                    <a:p>
                      <a:pPr algn="just">
                        <a:lnSpc>
                          <a:spcPct val="115000"/>
                        </a:lnSpc>
                        <a:spcAft>
                          <a:spcPts val="0"/>
                        </a:spcAft>
                      </a:pPr>
                      <a:r>
                        <a:rPr lang="it-IT" sz="1100">
                          <a:solidFill>
                            <a:srgbClr val="000000"/>
                          </a:solidFill>
                          <a:effectLst/>
                          <a:latin typeface="Arial"/>
                          <a:ea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c>
                  <a:txBody>
                    <a:bodyPr/>
                    <a:lstStyle/>
                    <a:p>
                      <a:pPr algn="just">
                        <a:lnSpc>
                          <a:spcPct val="115000"/>
                        </a:lnSpc>
                        <a:spcAft>
                          <a:spcPts val="0"/>
                        </a:spcAft>
                      </a:pPr>
                      <a:r>
                        <a:rPr lang="it-IT" sz="1100">
                          <a:solidFill>
                            <a:srgbClr val="000000"/>
                          </a:solidFill>
                          <a:effectLst/>
                          <a:latin typeface="Arial"/>
                          <a:ea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c>
                  <a:txBody>
                    <a:bodyPr/>
                    <a:lstStyle/>
                    <a:p>
                      <a:pPr algn="just">
                        <a:lnSpc>
                          <a:spcPct val="115000"/>
                        </a:lnSpc>
                        <a:spcAft>
                          <a:spcPts val="0"/>
                        </a:spcAft>
                      </a:pPr>
                      <a:r>
                        <a:rPr lang="it-IT" sz="1100">
                          <a:solidFill>
                            <a:srgbClr val="000000"/>
                          </a:solidFill>
                          <a:effectLst/>
                          <a:latin typeface="Arial"/>
                          <a:ea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c>
                  <a:txBody>
                    <a:bodyPr/>
                    <a:lstStyle/>
                    <a:p>
                      <a:pPr algn="just">
                        <a:lnSpc>
                          <a:spcPct val="115000"/>
                        </a:lnSpc>
                        <a:spcAft>
                          <a:spcPts val="0"/>
                        </a:spcAft>
                      </a:pPr>
                      <a:r>
                        <a:rPr lang="it-IT" sz="1100">
                          <a:solidFill>
                            <a:srgbClr val="000000"/>
                          </a:solidFill>
                          <a:effectLst/>
                          <a:latin typeface="Arial"/>
                          <a:ea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r>
              <a:tr h="0">
                <a:tc>
                  <a:txBody>
                    <a:bodyPr/>
                    <a:lstStyle/>
                    <a:p>
                      <a:pPr eaLnBrk="0" fontAlgn="base" hangingPunct="0">
                        <a:spcAft>
                          <a:spcPts val="0"/>
                        </a:spcAft>
                      </a:pPr>
                      <a:r>
                        <a:rPr lang="it-IT" sz="1100" kern="1200">
                          <a:solidFill>
                            <a:srgbClr val="000000"/>
                          </a:solidFill>
                          <a:effectLst/>
                          <a:latin typeface="Arial"/>
                          <a:ea typeface="Calibri"/>
                        </a:rPr>
                        <a:t>Espressione culturale (estetica-artistica, corporea)</a:t>
                      </a:r>
                      <a:endParaRPr lang="it-IT" sz="1000">
                        <a:effectLst/>
                        <a:latin typeface="Calibri"/>
                        <a:ea typeface="Times New Roman"/>
                      </a:endParaRPr>
                    </a:p>
                    <a:p>
                      <a:pPr algn="just">
                        <a:lnSpc>
                          <a:spcPct val="115000"/>
                        </a:lnSpc>
                        <a:spcAft>
                          <a:spcPts val="0"/>
                        </a:spcAft>
                      </a:pPr>
                      <a:r>
                        <a:rPr lang="it-IT" sz="1100">
                          <a:solidFill>
                            <a:srgbClr val="000000"/>
                          </a:solidFill>
                          <a:effectLst/>
                          <a:latin typeface="Arial"/>
                          <a:ea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c>
                  <a:txBody>
                    <a:bodyPr/>
                    <a:lstStyle/>
                    <a:p>
                      <a:pPr algn="just">
                        <a:lnSpc>
                          <a:spcPct val="115000"/>
                        </a:lnSpc>
                        <a:spcAft>
                          <a:spcPts val="0"/>
                        </a:spcAft>
                      </a:pPr>
                      <a:r>
                        <a:rPr lang="it-IT" sz="1100">
                          <a:solidFill>
                            <a:srgbClr val="000000"/>
                          </a:solidFill>
                          <a:effectLst/>
                          <a:latin typeface="Arial"/>
                          <a:ea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c>
                  <a:txBody>
                    <a:bodyPr/>
                    <a:lstStyle/>
                    <a:p>
                      <a:pPr algn="just">
                        <a:lnSpc>
                          <a:spcPct val="115000"/>
                        </a:lnSpc>
                        <a:spcAft>
                          <a:spcPts val="0"/>
                        </a:spcAft>
                      </a:pPr>
                      <a:r>
                        <a:rPr lang="it-IT" sz="1100">
                          <a:solidFill>
                            <a:srgbClr val="000000"/>
                          </a:solidFill>
                          <a:effectLst/>
                          <a:latin typeface="Arial"/>
                          <a:ea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c>
                  <a:txBody>
                    <a:bodyPr/>
                    <a:lstStyle/>
                    <a:p>
                      <a:pPr algn="just">
                        <a:lnSpc>
                          <a:spcPct val="115000"/>
                        </a:lnSpc>
                        <a:spcAft>
                          <a:spcPts val="0"/>
                        </a:spcAft>
                      </a:pPr>
                      <a:r>
                        <a:rPr lang="it-IT" sz="1100">
                          <a:solidFill>
                            <a:srgbClr val="000000"/>
                          </a:solidFill>
                          <a:effectLst/>
                          <a:latin typeface="Arial"/>
                          <a:ea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r>
              <a:tr h="0">
                <a:tc>
                  <a:txBody>
                    <a:bodyPr/>
                    <a:lstStyle/>
                    <a:p>
                      <a:pPr eaLnBrk="0" fontAlgn="base" hangingPunct="0">
                        <a:spcAft>
                          <a:spcPts val="0"/>
                        </a:spcAft>
                      </a:pPr>
                      <a:r>
                        <a:rPr lang="it-IT" sz="1100" kern="1200">
                          <a:solidFill>
                            <a:srgbClr val="000000"/>
                          </a:solidFill>
                          <a:effectLst/>
                          <a:latin typeface="Arial"/>
                          <a:ea typeface="Calibri"/>
                        </a:rPr>
                        <a:t>Cittadinanza (imparare a imparare compreso il lavoro cooperativo, spirito di iniziativa ed intraprendenza)</a:t>
                      </a:r>
                      <a:endParaRPr lang="it-IT" sz="1000">
                        <a:effectLst/>
                        <a:latin typeface="Calibri"/>
                        <a:ea typeface="Times New Roman"/>
                      </a:endParaRPr>
                    </a:p>
                    <a:p>
                      <a:pPr eaLnBrk="0" fontAlgn="base" hangingPunct="0">
                        <a:spcAft>
                          <a:spcPts val="0"/>
                        </a:spcAft>
                      </a:pPr>
                      <a:r>
                        <a:rPr lang="it-IT" sz="1100" kern="1200">
                          <a:solidFill>
                            <a:srgbClr val="000000"/>
                          </a:solidFill>
                          <a:effectLst/>
                          <a:latin typeface="Arial"/>
                          <a:ea typeface="Calibri"/>
                        </a:rPr>
                        <a:t> </a:t>
                      </a:r>
                      <a:endParaRPr lang="it-IT" sz="1000">
                        <a:effectLst/>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c>
                  <a:txBody>
                    <a:bodyPr/>
                    <a:lstStyle/>
                    <a:p>
                      <a:pPr algn="just">
                        <a:lnSpc>
                          <a:spcPct val="115000"/>
                        </a:lnSpc>
                        <a:spcAft>
                          <a:spcPts val="0"/>
                        </a:spcAft>
                      </a:pPr>
                      <a:r>
                        <a:rPr lang="it-IT" sz="1100">
                          <a:solidFill>
                            <a:srgbClr val="000000"/>
                          </a:solidFill>
                          <a:effectLst/>
                          <a:latin typeface="Arial"/>
                          <a:ea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c>
                  <a:txBody>
                    <a:bodyPr/>
                    <a:lstStyle/>
                    <a:p>
                      <a:pPr algn="just">
                        <a:lnSpc>
                          <a:spcPct val="115000"/>
                        </a:lnSpc>
                        <a:spcAft>
                          <a:spcPts val="0"/>
                        </a:spcAft>
                      </a:pPr>
                      <a:r>
                        <a:rPr lang="it-IT" sz="1100">
                          <a:solidFill>
                            <a:srgbClr val="000000"/>
                          </a:solidFill>
                          <a:effectLst/>
                          <a:latin typeface="Arial"/>
                          <a:ea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c>
                  <a:txBody>
                    <a:bodyPr/>
                    <a:lstStyle/>
                    <a:p>
                      <a:pPr algn="just">
                        <a:lnSpc>
                          <a:spcPct val="115000"/>
                        </a:lnSpc>
                        <a:spcAft>
                          <a:spcPts val="0"/>
                        </a:spcAft>
                      </a:pPr>
                      <a:r>
                        <a:rPr lang="it-IT" sz="1100" dirty="0">
                          <a:solidFill>
                            <a:srgbClr val="000000"/>
                          </a:solidFill>
                          <a:effectLst/>
                          <a:latin typeface="Arial"/>
                          <a:ea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33"/>
                    </a:solidFill>
                  </a:tcPr>
                </a:tc>
              </a:tr>
            </a:tbl>
          </a:graphicData>
        </a:graphic>
      </p:graphicFrame>
    </p:spTree>
    <p:extLst>
      <p:ext uri="{BB962C8B-B14F-4D97-AF65-F5344CB8AC3E}">
        <p14:creationId xmlns:p14="http://schemas.microsoft.com/office/powerpoint/2010/main" val="154883639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smtClean="0"/>
              <a:t>Consegna per i gruppi di lavoro</a:t>
            </a:r>
            <a:endParaRPr lang="it-IT" sz="3600" dirty="0"/>
          </a:p>
        </p:txBody>
      </p:sp>
      <p:sp>
        <p:nvSpPr>
          <p:cNvPr id="3" name="Segnaposto contenuto 2"/>
          <p:cNvSpPr>
            <a:spLocks noGrp="1"/>
          </p:cNvSpPr>
          <p:nvPr>
            <p:ph idx="1"/>
          </p:nvPr>
        </p:nvSpPr>
        <p:spPr/>
        <p:txBody>
          <a:bodyPr>
            <a:normAutofit fontScale="92500" lnSpcReduction="10000"/>
          </a:bodyPr>
          <a:lstStyle/>
          <a:p>
            <a:r>
              <a:rPr lang="it-IT" dirty="0" smtClean="0"/>
              <a:t>Tre sono le attività da svolgere, riferite all’asse linguistico ed all’asse matematico, scientifico e tecnologico:</a:t>
            </a:r>
          </a:p>
          <a:p>
            <a:pPr marL="571500" indent="-457200">
              <a:buFont typeface="+mj-lt"/>
              <a:buAutoNum type="arabicPeriod"/>
            </a:pPr>
            <a:r>
              <a:rPr lang="it-IT" dirty="0" smtClean="0"/>
              <a:t>Partendo dai traguardi per lo sviluppo delle competenze, </a:t>
            </a:r>
            <a:r>
              <a:rPr lang="it-IT" b="1" dirty="0" smtClean="0"/>
              <a:t>definire il canovaccio formativo </a:t>
            </a:r>
            <a:r>
              <a:rPr lang="it-IT" dirty="0" smtClean="0"/>
              <a:t>nella prospettiva della continuità, indicando per ogni ciclo e grado, </a:t>
            </a:r>
            <a:r>
              <a:rPr lang="it-IT" dirty="0"/>
              <a:t>le attività didattiche e le loro </a:t>
            </a:r>
            <a:r>
              <a:rPr lang="it-IT" dirty="0" smtClean="0"/>
              <a:t>evidenze, i saperi essenziali mobilitati, le collaborazioni interdisciplinari.  </a:t>
            </a:r>
          </a:p>
          <a:p>
            <a:pPr marL="571500" indent="-457200">
              <a:buFont typeface="+mj-lt"/>
              <a:buAutoNum type="arabicPeriod"/>
            </a:pPr>
            <a:r>
              <a:rPr lang="it-IT" dirty="0" smtClean="0"/>
              <a:t>Scegliere un numero congruo di attività (meglio le più significative e quelle che si pongono nell’area critica delle transizioni) e </a:t>
            </a:r>
            <a:r>
              <a:rPr lang="it-IT" b="1" dirty="0" smtClean="0"/>
              <a:t>progettare le Unità di apprendimento </a:t>
            </a:r>
            <a:r>
              <a:rPr lang="it-IT" dirty="0" smtClean="0"/>
              <a:t>dando particolare importanza al realismo dei compiti-prodotti, alla metodologia attiva per scoperta ed alla valutazione a carattere misto).</a:t>
            </a:r>
          </a:p>
          <a:p>
            <a:pPr marL="571500" indent="-457200">
              <a:buFont typeface="+mj-lt"/>
              <a:buAutoNum type="arabicPeriod"/>
            </a:pPr>
            <a:r>
              <a:rPr lang="it-IT" b="1" dirty="0" smtClean="0"/>
              <a:t>Realizzare le </a:t>
            </a:r>
            <a:r>
              <a:rPr lang="it-IT" b="1" dirty="0" err="1" smtClean="0"/>
              <a:t>UdA</a:t>
            </a:r>
            <a:r>
              <a:rPr lang="it-IT" b="1" dirty="0" smtClean="0"/>
              <a:t> nelle classi e valutarle</a:t>
            </a:r>
            <a:r>
              <a:rPr lang="it-IT" dirty="0" smtClean="0"/>
              <a:t>, garantendo per quelle poste nelle aree di passaggio la collaborazione tra i docenti delle due équipe.</a:t>
            </a:r>
            <a:endParaRPr lang="it-IT" dirty="0"/>
          </a:p>
        </p:txBody>
      </p:sp>
    </p:spTree>
    <p:extLst>
      <p:ext uri="{BB962C8B-B14F-4D97-AF65-F5344CB8AC3E}">
        <p14:creationId xmlns:p14="http://schemas.microsoft.com/office/powerpoint/2010/main" val="328245519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Degni di scoprire il mondo</a:t>
            </a:r>
            <a:endParaRPr lang="it-IT" dirty="0"/>
          </a:p>
        </p:txBody>
      </p:sp>
      <p:sp>
        <p:nvSpPr>
          <p:cNvPr id="3" name="Segnaposto contenuto 2"/>
          <p:cNvSpPr>
            <a:spLocks noGrp="1"/>
          </p:cNvSpPr>
          <p:nvPr>
            <p:ph idx="1"/>
          </p:nvPr>
        </p:nvSpPr>
        <p:spPr/>
        <p:txBody>
          <a:bodyPr/>
          <a:lstStyle/>
          <a:p>
            <a:pPr marL="114300" indent="0">
              <a:buNone/>
            </a:pPr>
            <a:r>
              <a:rPr lang="it-IT" i="1" dirty="0"/>
              <a:t>“No, la scuola non offriva soltanto un’evasione dalla vita in famiglia. Almeno nella classe del Sig. Bernard appagava una sete ancor più essenziale per il ragazzo che per l’adulto, la sete della scoperta. Certo, anche nelle altre classi s’insegnavano molte cose, ma un po’ come s’ingozzavano le oche. Si presentava loro un cibo preconfezionato e s’invitavano i ragazzi ad inghiottirlo. Nella classe del sig. Bernard, per la prima volta in vita loro, sentivano invece di esistere e di essere oggetto della più alta considerazione: li si giudicava degni di scoprire il mondo”.</a:t>
            </a:r>
          </a:p>
          <a:p>
            <a:pPr marL="114300" indent="0">
              <a:buNone/>
            </a:pPr>
            <a:r>
              <a:rPr lang="it-IT" dirty="0"/>
              <a:t> </a:t>
            </a:r>
          </a:p>
          <a:p>
            <a:pPr marL="114300" indent="0">
              <a:buNone/>
            </a:pPr>
            <a:r>
              <a:rPr lang="it-IT" sz="2000" dirty="0"/>
              <a:t>A. </a:t>
            </a:r>
            <a:r>
              <a:rPr lang="it-IT" sz="2000" dirty="0" err="1"/>
              <a:t>Camus</a:t>
            </a:r>
            <a:r>
              <a:rPr lang="it-IT" sz="2000" dirty="0"/>
              <a:t>, </a:t>
            </a:r>
            <a:r>
              <a:rPr lang="it-IT" sz="2000" i="1" dirty="0"/>
              <a:t>Il primo uomo</a:t>
            </a:r>
            <a:endParaRPr lang="it-IT" sz="2000" dirty="0"/>
          </a:p>
          <a:p>
            <a:endParaRPr lang="it-IT" dirty="0"/>
          </a:p>
        </p:txBody>
      </p:sp>
    </p:spTree>
    <p:extLst>
      <p:ext uri="{BB962C8B-B14F-4D97-AF65-F5344CB8AC3E}">
        <p14:creationId xmlns:p14="http://schemas.microsoft.com/office/powerpoint/2010/main" val="33180869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smtClean="0"/>
              <a:t>Scuola inerte, scuola viva 3</a:t>
            </a:r>
            <a:endParaRPr lang="it-IT" sz="3600" dirty="0"/>
          </a:p>
        </p:txBody>
      </p:sp>
      <p:sp>
        <p:nvSpPr>
          <p:cNvPr id="3" name="Segnaposto contenuto 2"/>
          <p:cNvSpPr>
            <a:spLocks noGrp="1"/>
          </p:cNvSpPr>
          <p:nvPr>
            <p:ph idx="1"/>
          </p:nvPr>
        </p:nvSpPr>
        <p:spPr/>
        <p:txBody>
          <a:bodyPr>
            <a:normAutofit fontScale="92500" lnSpcReduction="20000"/>
          </a:bodyPr>
          <a:lstStyle/>
          <a:p>
            <a:r>
              <a:rPr lang="it-IT" dirty="0" smtClean="0"/>
              <a:t>È </a:t>
            </a:r>
            <a:r>
              <a:rPr lang="it-IT" dirty="0"/>
              <a:t>"inerte" quel tipo di conoscenza che lo studente è in grado di esprimere, ma che non sa usare: «le idee inerti sono quelle semplicemente immagazzinate nella mente, senza essere valorizzate, né sottoposte ad esame, né combinate in nuove relazioni con altre idee» (</a:t>
            </a:r>
            <a:r>
              <a:rPr lang="it-IT" dirty="0" err="1" smtClean="0"/>
              <a:t>Whiteheat</a:t>
            </a:r>
            <a:r>
              <a:rPr lang="it-IT" dirty="0" smtClean="0"/>
              <a:t>). Essa tende a </a:t>
            </a:r>
            <a:r>
              <a:rPr lang="it-IT" dirty="0"/>
              <a:t>ripetere le idee in modo pedante e routinario così che dal loro possesso lo studente non ricava alcun beneficio ad esclusione del </a:t>
            </a:r>
            <a:r>
              <a:rPr lang="it-IT" dirty="0" smtClean="0"/>
              <a:t>voto.</a:t>
            </a:r>
          </a:p>
          <a:p>
            <a:r>
              <a:rPr lang="it-IT" dirty="0" smtClean="0"/>
              <a:t>È «viva» la conoscenza quando indica l’attività </a:t>
            </a:r>
            <a:r>
              <a:rPr lang="it-IT" dirty="0"/>
              <a:t>del pensiero ricettiva della bellezza e dei sentimenti umani. L’educazione non si esaurisce nella presa di parola dell’insegnante teso ad esporre i contenuti in formule generalizzanti, ma richiede la sistematizzazione ordinata di un fermento che già vive nel pensiero. </a:t>
            </a:r>
            <a:r>
              <a:rPr lang="it-IT" dirty="0" smtClean="0"/>
              <a:t>La </a:t>
            </a:r>
            <a:r>
              <a:rPr lang="it-IT" dirty="0"/>
              <a:t>cultura mostra il suo segreto vitale solo se l’allievo è stimolato a prendere parte all’esperienza proposta mettendo in gioco la propria libertà nella scoperta del sapere. Questa muove da una disposizione umana alla conoscenza, espressa in una massima piuttosto nota, secondo cui </a:t>
            </a:r>
            <a:r>
              <a:rPr lang="it-IT" dirty="0" smtClean="0"/>
              <a:t>«Gli </a:t>
            </a:r>
            <a:r>
              <a:rPr lang="it-IT" dirty="0"/>
              <a:t>studenti sono esseri vivi e lo scopo dell’educazione è quello di stimolare e guidare il loro autosviluppo</a:t>
            </a:r>
            <a:r>
              <a:rPr lang="it-IT" dirty="0" smtClean="0"/>
              <a:t>».</a:t>
            </a:r>
            <a:endParaRPr lang="it-IT" dirty="0"/>
          </a:p>
        </p:txBody>
      </p:sp>
    </p:spTree>
    <p:extLst>
      <p:ext uri="{BB962C8B-B14F-4D97-AF65-F5344CB8AC3E}">
        <p14:creationId xmlns:p14="http://schemas.microsoft.com/office/powerpoint/2010/main" val="7227998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4400" dirty="0" smtClean="0"/>
              <a:t>La svolta culturale </a:t>
            </a:r>
            <a:endParaRPr lang="it-IT" sz="4400" dirty="0"/>
          </a:p>
        </p:txBody>
      </p:sp>
      <p:sp>
        <p:nvSpPr>
          <p:cNvPr id="3" name="Segnaposto contenuto 2"/>
          <p:cNvSpPr>
            <a:spLocks noGrp="1"/>
          </p:cNvSpPr>
          <p:nvPr>
            <p:ph idx="1"/>
          </p:nvPr>
        </p:nvSpPr>
        <p:spPr/>
        <p:txBody>
          <a:bodyPr/>
          <a:lstStyle/>
          <a:p>
            <a:r>
              <a:rPr lang="it-IT" dirty="0" smtClean="0"/>
              <a:t>abbandonare </a:t>
            </a:r>
            <a:r>
              <a:rPr lang="it-IT" dirty="0"/>
              <a:t>la configurazione propria dell’istruzione, il cui scopo consiste nel </a:t>
            </a:r>
            <a:r>
              <a:rPr lang="it-IT" b="1" dirty="0"/>
              <a:t>preparare</a:t>
            </a:r>
            <a:r>
              <a:rPr lang="it-IT" dirty="0"/>
              <a:t> le giovani generazioni ad un costume di vita adulto tramite l’offerta di un sottoprodotto culturale tendenzialmente inerte e a prevalente contenuto cognitivo, strutturato secondo un modello </a:t>
            </a:r>
            <a:r>
              <a:rPr lang="it-IT" dirty="0" smtClean="0"/>
              <a:t>organizzativo </a:t>
            </a:r>
            <a:r>
              <a:rPr lang="it-IT" dirty="0"/>
              <a:t>rigidamente disciplinare, standardizzato e </a:t>
            </a:r>
            <a:r>
              <a:rPr lang="it-IT" dirty="0" smtClean="0"/>
              <a:t>ripetitivo. </a:t>
            </a:r>
          </a:p>
          <a:p>
            <a:r>
              <a:rPr lang="it-IT" dirty="0" smtClean="0"/>
              <a:t>Privilegiare una proposta pienamente </a:t>
            </a:r>
            <a:r>
              <a:rPr lang="it-IT" dirty="0"/>
              <a:t>culturale </a:t>
            </a:r>
            <a:r>
              <a:rPr lang="it-IT" dirty="0" smtClean="0"/>
              <a:t>allo </a:t>
            </a:r>
            <a:r>
              <a:rPr lang="it-IT" dirty="0"/>
              <a:t>scopo di </a:t>
            </a:r>
            <a:r>
              <a:rPr lang="it-IT" b="1" dirty="0"/>
              <a:t>inserire</a:t>
            </a:r>
            <a:r>
              <a:rPr lang="it-IT" dirty="0"/>
              <a:t> positivamente i giovani nel reale insegnando loro a condursi da sé (autosviluppo) e realizzata tramite le forme proprie dell’azione culturale vale a dire la scoperta, il confronto, l’esperimento, il progetto ed il </a:t>
            </a:r>
            <a:r>
              <a:rPr lang="it-IT" dirty="0" smtClean="0"/>
              <a:t>capolavoro.</a:t>
            </a:r>
            <a:endParaRPr lang="it-IT" dirty="0"/>
          </a:p>
        </p:txBody>
      </p:sp>
    </p:spTree>
    <p:extLst>
      <p:ext uri="{BB962C8B-B14F-4D97-AF65-F5344CB8AC3E}">
        <p14:creationId xmlns:p14="http://schemas.microsoft.com/office/powerpoint/2010/main" val="2266905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smtClean="0"/>
              <a:t>La svolta culturale 2</a:t>
            </a:r>
            <a:endParaRPr lang="it-IT" sz="2400" dirty="0"/>
          </a:p>
        </p:txBody>
      </p:sp>
      <p:sp>
        <p:nvSpPr>
          <p:cNvPr id="3" name="Segnaposto contenuto 2"/>
          <p:cNvSpPr>
            <a:spLocks noGrp="1"/>
          </p:cNvSpPr>
          <p:nvPr>
            <p:ph idx="1"/>
          </p:nvPr>
        </p:nvSpPr>
        <p:spPr/>
        <p:txBody>
          <a:bodyPr>
            <a:noAutofit/>
          </a:bodyPr>
          <a:lstStyle/>
          <a:p>
            <a:r>
              <a:rPr lang="it-IT" sz="2000" dirty="0" smtClean="0"/>
              <a:t>Non è vero che con le </a:t>
            </a:r>
            <a:r>
              <a:rPr lang="it-IT" sz="2000" b="1" dirty="0" smtClean="0"/>
              <a:t>nuove tecnologie </a:t>
            </a:r>
            <a:r>
              <a:rPr lang="it-IT" sz="2000" dirty="0" smtClean="0"/>
              <a:t>dell’informazione e della comunicazione i ragazzi imparano da soli ed occorre solo accompagnarli, serve invece un metodo basato su una chiara pedagogia, condiviso negli aspetti fondamentali, che proponga la cultura come realtà via, in grado di entusiasmare ed accompagnare il cammino di crescita dei ragazzi. </a:t>
            </a:r>
          </a:p>
          <a:p>
            <a:r>
              <a:rPr lang="it-IT" sz="2000" dirty="0" smtClean="0"/>
              <a:t>Ciò richiede una </a:t>
            </a:r>
            <a:r>
              <a:rPr lang="it-IT" sz="2000" b="1" dirty="0" smtClean="0"/>
              <a:t>proposta culturale autentica e selettiva</a:t>
            </a:r>
            <a:r>
              <a:rPr lang="it-IT" sz="2000" dirty="0" smtClean="0"/>
              <a:t>, che contrasta </a:t>
            </a:r>
            <a:r>
              <a:rPr lang="it-IT" sz="2000" dirty="0" smtClean="0"/>
              <a:t>sua la prevalente cultura «alta</a:t>
            </a:r>
            <a:r>
              <a:rPr lang="it-IT" sz="2000" dirty="0" smtClean="0"/>
              <a:t>» </a:t>
            </a:r>
            <a:r>
              <a:rPr lang="it-IT" sz="2000" dirty="0" smtClean="0"/>
              <a:t>eccessivamente segnata da scetticismo e incapacità di dominare la complessità (relativismo), </a:t>
            </a:r>
            <a:r>
              <a:rPr lang="it-IT" sz="2000" dirty="0" smtClean="0"/>
              <a:t>sia quella  «bassa» che concepisce l’esistenza come un programma volto a scansare i fastidi e perseguire le piacevolezze, </a:t>
            </a:r>
            <a:r>
              <a:rPr lang="it-IT" sz="2000" dirty="0" smtClean="0"/>
              <a:t>centrato </a:t>
            </a:r>
            <a:r>
              <a:rPr lang="it-IT" sz="2000" dirty="0" smtClean="0"/>
              <a:t>su un’idea disimpegnata della </a:t>
            </a:r>
            <a:r>
              <a:rPr lang="it-IT" sz="2000" dirty="0" smtClean="0"/>
              <a:t>libertà come rottura dei legami.  </a:t>
            </a:r>
          </a:p>
          <a:p>
            <a:r>
              <a:rPr lang="it-IT" sz="2000" dirty="0" smtClean="0"/>
              <a:t>Va privilegiata una proposta centrata sul realismo critico, sulla bellezza ed il gusto del sapere, sul coinvolgimento personale nel flusso culturale vivo tramite compiti reali.  </a:t>
            </a:r>
            <a:endParaRPr lang="it-IT" sz="2000" dirty="0"/>
          </a:p>
          <a:p>
            <a:endParaRPr lang="it-IT" sz="2000" dirty="0"/>
          </a:p>
        </p:txBody>
      </p:sp>
    </p:spTree>
    <p:extLst>
      <p:ext uri="{BB962C8B-B14F-4D97-AF65-F5344CB8AC3E}">
        <p14:creationId xmlns:p14="http://schemas.microsoft.com/office/powerpoint/2010/main" val="41334693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600" dirty="0" smtClean="0"/>
              <a:t>La svolta culturale 3</a:t>
            </a:r>
            <a:endParaRPr lang="it-IT" sz="3600" dirty="0"/>
          </a:p>
        </p:txBody>
      </p:sp>
      <p:sp>
        <p:nvSpPr>
          <p:cNvPr id="3" name="Segnaposto contenuto 2"/>
          <p:cNvSpPr>
            <a:spLocks noGrp="1"/>
          </p:cNvSpPr>
          <p:nvPr>
            <p:ph idx="1"/>
          </p:nvPr>
        </p:nvSpPr>
        <p:spPr/>
        <p:txBody>
          <a:bodyPr>
            <a:normAutofit fontScale="92500" lnSpcReduction="10000"/>
          </a:bodyPr>
          <a:lstStyle/>
          <a:p>
            <a:r>
              <a:rPr lang="it-IT" dirty="0"/>
              <a:t>Tramite la cultura e l’interazione ordinata ad uno scopo, il soggetto umano fa esperienza del reale superando le «gracili rappresentazioni del mondo» (</a:t>
            </a:r>
            <a:r>
              <a:rPr lang="it-IT" dirty="0" err="1" smtClean="0"/>
              <a:t>Hacking</a:t>
            </a:r>
            <a:r>
              <a:rPr lang="it-IT" dirty="0" smtClean="0"/>
              <a:t>) </a:t>
            </a:r>
            <a:r>
              <a:rPr lang="it-IT" dirty="0"/>
              <a:t>incapaci di cogliere la natura delle </a:t>
            </a:r>
            <a:r>
              <a:rPr lang="it-IT" dirty="0" smtClean="0"/>
              <a:t>cose.</a:t>
            </a:r>
          </a:p>
          <a:p>
            <a:r>
              <a:rPr lang="it-IT" dirty="0" smtClean="0"/>
              <a:t>Gli studenti sono sollecitati ad uscire dall’illusione soggettiva (solipsismo, narcisismo) per conoscere la realtà secondo ragionevolezza e senso comune cogliendone il carattere oggettivo non influenzabile dal </a:t>
            </a:r>
            <a:r>
              <a:rPr lang="it-IT" dirty="0"/>
              <a:t>soggetto, ma la cui comprensione richiede un’azione volontaria personale che si </a:t>
            </a:r>
            <a:r>
              <a:rPr lang="it-IT" dirty="0" smtClean="0"/>
              <a:t>fida della </a:t>
            </a:r>
            <a:r>
              <a:rPr lang="it-IT" dirty="0"/>
              <a:t>comprensibilità del reale tramite cognizioni, funzioni, immagini e simboli. </a:t>
            </a:r>
          </a:p>
          <a:p>
            <a:r>
              <a:rPr lang="it-IT" dirty="0"/>
              <a:t>La realtà oggettiva è </a:t>
            </a:r>
            <a:r>
              <a:rPr lang="it-IT" dirty="0" smtClean="0"/>
              <a:t>accessibile tramite coinvolgimento nella scena culturale viva partecipando al lavoro della scoperta, della cooperazione, del servizio, della presa di parola pubblica; in tal modo, essa </a:t>
            </a:r>
            <a:r>
              <a:rPr lang="it-IT" dirty="0"/>
              <a:t>si presenta al soggetto umano come portatrice di valori convincenti, corrispondenti alla disposizione dell’animo e sostenuti da “buone ragioni” (</a:t>
            </a:r>
            <a:r>
              <a:rPr lang="it-IT" dirty="0" err="1" smtClean="0"/>
              <a:t>Perelman</a:t>
            </a:r>
            <a:r>
              <a:rPr lang="it-IT" dirty="0" smtClean="0"/>
              <a:t>) </a:t>
            </a:r>
            <a:r>
              <a:rPr lang="it-IT" dirty="0"/>
              <a:t>che possono essere scoperte e fatte proprie, oltre che argomentate in modo persuasivo. </a:t>
            </a:r>
          </a:p>
        </p:txBody>
      </p:sp>
    </p:spTree>
    <p:extLst>
      <p:ext uri="{BB962C8B-B14F-4D97-AF65-F5344CB8AC3E}">
        <p14:creationId xmlns:p14="http://schemas.microsoft.com/office/powerpoint/2010/main" val="22246388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4400" dirty="0" smtClean="0"/>
              <a:t>Il cammino della conoscenza</a:t>
            </a:r>
            <a:endParaRPr lang="it-IT" sz="4400" dirty="0"/>
          </a:p>
        </p:txBody>
      </p:sp>
      <p:sp>
        <p:nvSpPr>
          <p:cNvPr id="3" name="Segnaposto contenuto 2"/>
          <p:cNvSpPr>
            <a:spLocks noGrp="1"/>
          </p:cNvSpPr>
          <p:nvPr>
            <p:ph idx="1"/>
          </p:nvPr>
        </p:nvSpPr>
        <p:spPr/>
        <p:txBody>
          <a:bodyPr>
            <a:normAutofit fontScale="85000" lnSpcReduction="20000"/>
          </a:bodyPr>
          <a:lstStyle/>
          <a:p>
            <a:r>
              <a:rPr lang="it-IT" dirty="0" smtClean="0"/>
              <a:t>La prima tappa è quella dello </a:t>
            </a:r>
            <a:r>
              <a:rPr lang="it-IT" b="1" dirty="0" smtClean="0"/>
              <a:t>stupore</a:t>
            </a:r>
            <a:r>
              <a:rPr lang="it-IT" dirty="0" smtClean="0"/>
              <a:t> della scoperta, un’esperienza che sollecita l’immaginazione dei </a:t>
            </a:r>
            <a:r>
              <a:rPr lang="it-IT" dirty="0"/>
              <a:t>bambini e li dispone a riconoscere sia le cose, con i loro nomi propri dotati della propria unicità e distinzione, sia le sensazioni che si provano di fronte a queste cose, sia infine i messaggi diretti alla nostra realtà personale. </a:t>
            </a:r>
            <a:r>
              <a:rPr lang="it-IT" dirty="0" smtClean="0"/>
              <a:t>Perché frammisto a ciò che possiamo percepire con  i sensi è nascosto un mistero </a:t>
            </a:r>
            <a:r>
              <a:rPr lang="it-IT" dirty="0"/>
              <a:t>che non si lascia conoscere fino in fondo, </a:t>
            </a:r>
            <a:r>
              <a:rPr lang="it-IT" dirty="0" smtClean="0"/>
              <a:t>ma </a:t>
            </a:r>
            <a:r>
              <a:rPr lang="it-IT" dirty="0"/>
              <a:t>richiede </a:t>
            </a:r>
            <a:r>
              <a:rPr lang="it-IT" dirty="0" smtClean="0"/>
              <a:t>apertura ed </a:t>
            </a:r>
            <a:r>
              <a:rPr lang="it-IT" dirty="0"/>
              <a:t>umiltà</a:t>
            </a:r>
            <a:r>
              <a:rPr lang="it-IT" dirty="0" smtClean="0"/>
              <a:t>. </a:t>
            </a:r>
          </a:p>
          <a:p>
            <a:r>
              <a:rPr lang="it-IT" dirty="0" smtClean="0"/>
              <a:t>La seconda tappa è quella </a:t>
            </a:r>
            <a:r>
              <a:rPr lang="it-IT" dirty="0"/>
              <a:t>della </a:t>
            </a:r>
            <a:r>
              <a:rPr lang="it-IT" b="1" dirty="0" smtClean="0"/>
              <a:t>spiegazione</a:t>
            </a:r>
            <a:r>
              <a:rPr lang="it-IT" dirty="0" smtClean="0"/>
              <a:t> delle </a:t>
            </a:r>
            <a:r>
              <a:rPr lang="it-IT" dirty="0"/>
              <a:t>leggi che </a:t>
            </a:r>
            <a:r>
              <a:rPr lang="it-IT" dirty="0" smtClean="0"/>
              <a:t>regolano </a:t>
            </a:r>
            <a:r>
              <a:rPr lang="it-IT" dirty="0"/>
              <a:t>i funzionamenti </a:t>
            </a:r>
            <a:r>
              <a:rPr lang="it-IT" dirty="0" smtClean="0"/>
              <a:t>della realtà al </a:t>
            </a:r>
            <a:r>
              <a:rPr lang="it-IT" dirty="0"/>
              <a:t>fine di fornire gli strumenti tecnici per le diverse azioni umane </a:t>
            </a:r>
            <a:r>
              <a:rPr lang="it-IT" dirty="0" smtClean="0"/>
              <a:t>possibili. Essa è strettamente accompagnata da una maturazione etica </a:t>
            </a:r>
            <a:r>
              <a:rPr lang="it-IT" dirty="0"/>
              <a:t>ed esistenziale, </a:t>
            </a:r>
            <a:r>
              <a:rPr lang="it-IT" dirty="0" smtClean="0"/>
              <a:t>tesa a dotare l’allievo della facoltà di giudizio di valore, così che l’opera umana sia effettivamente orientata al bene.</a:t>
            </a:r>
          </a:p>
          <a:p>
            <a:r>
              <a:rPr lang="it-IT" dirty="0" smtClean="0"/>
              <a:t>La </a:t>
            </a:r>
            <a:r>
              <a:rPr lang="it-IT" dirty="0"/>
              <a:t>terza tappa </a:t>
            </a:r>
            <a:r>
              <a:rPr lang="it-IT" dirty="0" smtClean="0"/>
              <a:t>è quella della </a:t>
            </a:r>
            <a:r>
              <a:rPr lang="it-IT" b="1" dirty="0" smtClean="0"/>
              <a:t>comprensione</a:t>
            </a:r>
            <a:r>
              <a:rPr lang="it-IT" dirty="0" smtClean="0"/>
              <a:t>, in cui la persona  va oltre la spiegazione, accedendo ad una conoscenza «saggia», conforme all’amore </a:t>
            </a:r>
            <a:r>
              <a:rPr lang="it-IT" dirty="0"/>
              <a:t>per la </a:t>
            </a:r>
            <a:r>
              <a:rPr lang="it-IT" dirty="0" smtClean="0"/>
              <a:t>vita, che gli consente di elevare </a:t>
            </a:r>
            <a:r>
              <a:rPr lang="it-IT" dirty="0"/>
              <a:t>la sua </a:t>
            </a:r>
            <a:r>
              <a:rPr lang="it-IT" dirty="0" smtClean="0"/>
              <a:t>esistenza rendendola, </a:t>
            </a:r>
            <a:r>
              <a:rPr lang="it-IT" dirty="0"/>
              <a:t>anche nei dettagli, degna della contemplazione delle </a:t>
            </a:r>
            <a:r>
              <a:rPr lang="it-IT" dirty="0" smtClean="0"/>
              <a:t>opere </a:t>
            </a:r>
            <a:r>
              <a:rPr lang="it-IT" dirty="0"/>
              <a:t>più </a:t>
            </a:r>
            <a:r>
              <a:rPr lang="it-IT" dirty="0" smtClean="0"/>
              <a:t>belle della natura e della civiltà.</a:t>
            </a:r>
            <a:endParaRPr lang="it-IT" dirty="0"/>
          </a:p>
        </p:txBody>
      </p:sp>
    </p:spTree>
    <p:extLst>
      <p:ext uri="{BB962C8B-B14F-4D97-AF65-F5344CB8AC3E}">
        <p14:creationId xmlns:p14="http://schemas.microsoft.com/office/powerpoint/2010/main" val="275513750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iacente">
  <a:themeElements>
    <a:clrScheme name="Adiacente">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iacente">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541</TotalTime>
  <Words>4711</Words>
  <Application>Microsoft Office PowerPoint</Application>
  <PresentationFormat>Presentazione su schermo (4:3)</PresentationFormat>
  <Paragraphs>367</Paragraphs>
  <Slides>43</Slides>
  <Notes>1</Notes>
  <HiddenSlides>0</HiddenSlides>
  <MMClips>0</MMClips>
  <ScaleCrop>false</ScaleCrop>
  <HeadingPairs>
    <vt:vector size="4" baseType="variant">
      <vt:variant>
        <vt:lpstr>Tema</vt:lpstr>
      </vt:variant>
      <vt:variant>
        <vt:i4>1</vt:i4>
      </vt:variant>
      <vt:variant>
        <vt:lpstr>Titoli diapositive</vt:lpstr>
      </vt:variant>
      <vt:variant>
        <vt:i4>43</vt:i4>
      </vt:variant>
    </vt:vector>
  </HeadingPairs>
  <TitlesOfParts>
    <vt:vector size="44" baseType="lpstr">
      <vt:lpstr>Adiacente</vt:lpstr>
      <vt:lpstr>Formare  persone competenti (capaci di scoprire il mondo)  </vt:lpstr>
      <vt:lpstr>Indice </vt:lpstr>
      <vt:lpstr>Scuola inerte, scuola viva </vt:lpstr>
      <vt:lpstr>Scuola inerte, scuola viva 2</vt:lpstr>
      <vt:lpstr>Scuola inerte, scuola viva 3</vt:lpstr>
      <vt:lpstr>La svolta culturale </vt:lpstr>
      <vt:lpstr>La svolta culturale 2</vt:lpstr>
      <vt:lpstr>La svolta culturale 3</vt:lpstr>
      <vt:lpstr>Il cammino della conoscenza</vt:lpstr>
      <vt:lpstr>Il cammino della conoscenza 2</vt:lpstr>
      <vt:lpstr>Il cammino della conoscenza 3</vt:lpstr>
      <vt:lpstr>Il curricolo </vt:lpstr>
      <vt:lpstr>Il curricolo 2</vt:lpstr>
      <vt:lpstr>Il curricolo 3</vt:lpstr>
      <vt:lpstr>Il curricolo 4</vt:lpstr>
      <vt:lpstr>La progettazione</vt:lpstr>
      <vt:lpstr>Prima tappa: Progetto educativo e Canovaccio formativo</vt:lpstr>
      <vt:lpstr>Progetto educativo</vt:lpstr>
      <vt:lpstr>Canovaccio formativo</vt:lpstr>
      <vt:lpstr>Presentazione standard di PowerPoint</vt:lpstr>
      <vt:lpstr>Presentazione standard di PowerPoint</vt:lpstr>
      <vt:lpstr>Presentazione standard di PowerPoint</vt:lpstr>
      <vt:lpstr>Seconda tappa: Materiali per il curricolo (UdA e valutazione) elaborati dai Dipartimenti</vt:lpstr>
      <vt:lpstr>Terza tappa: Curricolo operativo a cura dei Consigli di classe</vt:lpstr>
      <vt:lpstr>I compiti di realtà (UdA)</vt:lpstr>
      <vt:lpstr>Presentazione standard di PowerPoint</vt:lpstr>
      <vt:lpstr>La valutazione </vt:lpstr>
      <vt:lpstr>1. Conoscenze e abilità “puntuali”</vt:lpstr>
      <vt:lpstr>Presentazione standard di PowerPoint</vt:lpstr>
      <vt:lpstr>Presentazione standard di PowerPoint</vt:lpstr>
      <vt:lpstr>2. Prodotti reali o prove esperte</vt:lpstr>
      <vt:lpstr>Presentazione standard di PowerPoint</vt:lpstr>
      <vt:lpstr>Presentazione standard di PowerPoint</vt:lpstr>
      <vt:lpstr>3. Argomentazioni (persuasive)</vt:lpstr>
      <vt:lpstr>Presentazione standard di PowerPoint</vt:lpstr>
      <vt:lpstr>Presentazione standard di PowerPoint</vt:lpstr>
      <vt:lpstr>La Prova esperta</vt:lpstr>
      <vt:lpstr>Scala di padronanza </vt:lpstr>
      <vt:lpstr>Riti di continuità</vt:lpstr>
      <vt:lpstr>Certificazione</vt:lpstr>
      <vt:lpstr>Certificato delle competenze</vt:lpstr>
      <vt:lpstr>Consegna per i gruppi di lavoro</vt:lpstr>
      <vt:lpstr>Degni di scoprire il mondo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progettazione formativa nella scuola per persone competenti</dc:title>
  <dc:creator>Dario</dc:creator>
  <cp:lastModifiedBy>Dario</cp:lastModifiedBy>
  <cp:revision>55</cp:revision>
  <cp:lastPrinted>2014-09-07T17:05:34Z</cp:lastPrinted>
  <dcterms:created xsi:type="dcterms:W3CDTF">2013-10-01T13:30:36Z</dcterms:created>
  <dcterms:modified xsi:type="dcterms:W3CDTF">2014-09-07T17:05:56Z</dcterms:modified>
</cp:coreProperties>
</file>