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1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846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13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774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76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78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9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7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5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71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0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6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3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8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CREDENZE di EFFICACIA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I.C. Primiero – novembre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639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41867" y="669700"/>
            <a:ext cx="4414234" cy="717997"/>
          </a:xfrm>
        </p:spPr>
        <p:txBody>
          <a:bodyPr>
            <a:noAutofit/>
          </a:bodyPr>
          <a:lstStyle/>
          <a:p>
            <a:r>
              <a:rPr lang="it-IT" sz="4400" dirty="0"/>
              <a:t>Concetto di sé 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04716" y="3008022"/>
            <a:ext cx="4797380" cy="444321"/>
          </a:xfrm>
        </p:spPr>
        <p:txBody>
          <a:bodyPr/>
          <a:lstStyle/>
          <a:p>
            <a:r>
              <a:rPr lang="it-IT" dirty="0"/>
              <a:t>valutazione che la persona fa di sé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283003" y="2213556"/>
            <a:ext cx="3123127" cy="717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Autostima</a:t>
            </a: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524000" y="1683375"/>
            <a:ext cx="4797380" cy="444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idea che uno ha di sé in generale</a:t>
            </a: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938269" y="4221317"/>
            <a:ext cx="6278451" cy="8043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Credenze di efficacia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348507" y="5102179"/>
            <a:ext cx="8152327" cy="444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fiducia che la persona nutre su specifiche proprie capacità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01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85417" y="170647"/>
            <a:ext cx="7340398" cy="67936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Le CREDENZE </a:t>
            </a:r>
            <a:r>
              <a:rPr lang="it-IT" sz="2800" dirty="0"/>
              <a:t>di EFFICACIA di Giovanna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31636" y="1043189"/>
            <a:ext cx="8915399" cy="5615188"/>
          </a:xfrm>
        </p:spPr>
        <p:txBody>
          <a:bodyPr>
            <a:noAutofit/>
          </a:bodyPr>
          <a:lstStyle/>
          <a:p>
            <a:pPr lvl="0"/>
            <a:r>
              <a:rPr lang="it-IT" dirty="0"/>
              <a:t>Io mi considero capace di riuscire a chiedere in lingua inglese una colazione in un bar di Londra.</a:t>
            </a:r>
          </a:p>
          <a:p>
            <a:r>
              <a:rPr lang="it-IT" dirty="0" smtClean="0"/>
              <a:t>Io </a:t>
            </a:r>
            <a:r>
              <a:rPr lang="it-IT" dirty="0"/>
              <a:t>mi considero capace di imparare a usare il programma di scrittura al computer come mio fratello</a:t>
            </a:r>
            <a:r>
              <a:rPr lang="it-IT" dirty="0" smtClean="0"/>
              <a:t>.</a:t>
            </a:r>
          </a:p>
          <a:p>
            <a:r>
              <a:rPr lang="it-IT" dirty="0" smtClean="0"/>
              <a:t>Io </a:t>
            </a:r>
            <a:r>
              <a:rPr lang="it-IT" dirty="0"/>
              <a:t>mi considero capace di studiare l’ultimo capitolo di storia e prendere almeno sette.</a:t>
            </a:r>
          </a:p>
          <a:p>
            <a:pPr lvl="0"/>
            <a:r>
              <a:rPr lang="it-IT" dirty="0" smtClean="0"/>
              <a:t>Io </a:t>
            </a:r>
            <a:r>
              <a:rPr lang="it-IT" dirty="0"/>
              <a:t>mi considero capace di aiutare mia nonna inferma a lavarsi le mani e a vestirla.</a:t>
            </a:r>
          </a:p>
          <a:p>
            <a:pPr lvl="0"/>
            <a:r>
              <a:rPr lang="it-IT" dirty="0" smtClean="0"/>
              <a:t>Io </a:t>
            </a:r>
            <a:r>
              <a:rPr lang="it-IT" dirty="0"/>
              <a:t>mi considero capace di migliorare il mio record personale nella prossima gara di fondo.</a:t>
            </a:r>
          </a:p>
          <a:p>
            <a:pPr lvl="0"/>
            <a:r>
              <a:rPr lang="it-IT" dirty="0" smtClean="0"/>
              <a:t>Io </a:t>
            </a:r>
            <a:r>
              <a:rPr lang="it-IT" dirty="0"/>
              <a:t>mi considero capace di cucinare un primo piatto di pasta con il pomodoro e un secondo piatto di verdure cotte.</a:t>
            </a:r>
          </a:p>
          <a:p>
            <a:pPr lvl="0"/>
            <a:r>
              <a:rPr lang="it-IT" dirty="0" smtClean="0"/>
              <a:t>Io </a:t>
            </a:r>
            <a:r>
              <a:rPr lang="it-IT" dirty="0"/>
              <a:t>mi considero capace di migliorare i miei rapporti con la nuova compagna di banco.</a:t>
            </a:r>
          </a:p>
          <a:p>
            <a:pPr lvl="0"/>
            <a:r>
              <a:rPr lang="it-IT" dirty="0" smtClean="0"/>
              <a:t>Io </a:t>
            </a:r>
            <a:r>
              <a:rPr lang="it-IT" dirty="0"/>
              <a:t>mi considero capace di svolgere bene i compiti sulla poesia che l’insegnate di italiano ci darà in questo mese.</a:t>
            </a:r>
          </a:p>
        </p:txBody>
      </p:sp>
    </p:spTree>
    <p:extLst>
      <p:ext uri="{BB962C8B-B14F-4D97-AF65-F5344CB8AC3E}">
        <p14:creationId xmlns:p14="http://schemas.microsoft.com/office/powerpoint/2010/main" val="1542615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5070005" cy="831203"/>
          </a:xfrm>
        </p:spPr>
        <p:txBody>
          <a:bodyPr/>
          <a:lstStyle/>
          <a:p>
            <a:r>
              <a:rPr lang="it-IT" dirty="0" smtClean="0"/>
              <a:t>Compito - specifiche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Giovanna </a:t>
            </a:r>
            <a:r>
              <a:rPr lang="it-IT" sz="3200" dirty="0"/>
              <a:t>non dice “Sono una brava cuoca” o, al contrario, “Non sono capace di fare niente in cucina”.</a:t>
            </a:r>
          </a:p>
          <a:p>
            <a:r>
              <a:rPr lang="it-IT" sz="3200" dirty="0"/>
              <a:t>Le credenze di efficacia sono </a:t>
            </a:r>
            <a:r>
              <a:rPr lang="it-IT" sz="3200" b="1" dirty="0"/>
              <a:t>specifiche</a:t>
            </a:r>
            <a:r>
              <a:rPr lang="it-IT" sz="3200" dirty="0"/>
              <a:t>. Dicono quanto </a:t>
            </a:r>
            <a:r>
              <a:rPr lang="it-IT" sz="3200" dirty="0" smtClean="0"/>
              <a:t>ciascuno si ritenga </a:t>
            </a:r>
            <a:r>
              <a:rPr lang="it-IT" sz="3200" dirty="0"/>
              <a:t>capace di fare o non fare una determinata cosa.</a:t>
            </a:r>
          </a:p>
        </p:txBody>
      </p:sp>
    </p:spTree>
    <p:extLst>
      <p:ext uri="{BB962C8B-B14F-4D97-AF65-F5344CB8AC3E}">
        <p14:creationId xmlns:p14="http://schemas.microsoft.com/office/powerpoint/2010/main" val="72252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Perché analizzarle e farle crescere nei bambini?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t-IT" sz="3200" dirty="0" smtClean="0"/>
              <a:t>Incrementano </a:t>
            </a:r>
            <a:r>
              <a:rPr lang="it-IT" sz="3200" dirty="0"/>
              <a:t>la conoscenza di sé</a:t>
            </a:r>
          </a:p>
          <a:p>
            <a:pPr lvl="0"/>
            <a:r>
              <a:rPr lang="it-IT" sz="3200" dirty="0"/>
              <a:t>Permettono di individuare i propri punti di forza</a:t>
            </a:r>
          </a:p>
          <a:p>
            <a:pPr lvl="0"/>
            <a:r>
              <a:rPr lang="it-IT" sz="3200" dirty="0"/>
              <a:t>Consentono una previsione di comportamento e di realistico successo</a:t>
            </a:r>
          </a:p>
          <a:p>
            <a:pPr lvl="0"/>
            <a:r>
              <a:rPr lang="it-IT" sz="3200" dirty="0"/>
              <a:t>Facilitano l’individuazione di obiettivi personali</a:t>
            </a:r>
          </a:p>
        </p:txBody>
      </p:sp>
    </p:spTree>
    <p:extLst>
      <p:ext uri="{BB962C8B-B14F-4D97-AF65-F5344CB8AC3E}">
        <p14:creationId xmlns:p14="http://schemas.microsoft.com/office/powerpoint/2010/main" val="307047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7285170" cy="75392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Fattori prossimali influenzanti le CdE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18872"/>
              </p:ext>
            </p:extLst>
          </p:nvPr>
        </p:nvGraphicFramePr>
        <p:xfrm>
          <a:off x="2036999" y="1558343"/>
          <a:ext cx="9217001" cy="4711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5463"/>
                <a:gridCol w="3030752"/>
                <a:gridCol w="2530786"/>
              </a:tblGrid>
              <a:tr h="341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le CdE sono INFLUENZATE da…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… fattori prossimali…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…che incrementano: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3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lodi, incoraggiamenti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persuasione sociale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impegno e perseveranza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3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frequentazione di persone “giuste”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modelli rinforzanti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imitazione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3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formulazione realistica delle cause di successo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stile attributivo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locus of control interno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67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complimenti di fronte a successi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gratificazioni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ripetizione di prestazione e consolidamento di interessi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3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possibilità di riuscita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sperimentazione di successo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esplorazione di nuovi interessi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08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9687"/>
          </a:xfrm>
        </p:spPr>
        <p:txBody>
          <a:bodyPr/>
          <a:lstStyle/>
          <a:p>
            <a:r>
              <a:rPr lang="it-IT" dirty="0" smtClean="0"/>
              <a:t>Aspetti personali influenzati dalle CdE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248531"/>
              </p:ext>
            </p:extLst>
          </p:nvPr>
        </p:nvGraphicFramePr>
        <p:xfrm>
          <a:off x="2193677" y="1661373"/>
          <a:ext cx="9049578" cy="4543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7661"/>
                <a:gridCol w="2964792"/>
                <a:gridCol w="3257125"/>
              </a:tblGrid>
              <a:tr h="39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le CdE INFLUENZANO…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… se sono alte…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…e se sono basse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obiettivi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“posso fare qualcosa”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“non ci riesco”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aspirazioni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“punto in alto”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“mi accontento”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67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compiti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“affronto compiti impegnativi”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“rinuncio a compiti accessibili”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73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ambienti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“frequento persone importanti per le mie abilità”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“frequento persone che non attribuiscono importanza alle mie abilità”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impegno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“mi do da fare”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“chi me lo fa fare?”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resilienza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“ce la posso fare”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“non ce la farò mai”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7741" y="21198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it-IT" i="1" dirty="0"/>
              <a:t>Le CREDENZE di EFFICACIA in MATEMATICA di Giovanna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57589" y="1492876"/>
            <a:ext cx="9775065" cy="5204138"/>
          </a:xfrm>
        </p:spPr>
        <p:txBody>
          <a:bodyPr>
            <a:noAutofit/>
          </a:bodyPr>
          <a:lstStyle/>
          <a:p>
            <a:r>
              <a:rPr lang="it-IT" sz="2000" dirty="0"/>
              <a:t>Ho elevate credenze di efficacia in </a:t>
            </a:r>
            <a:r>
              <a:rPr lang="it-IT" sz="2000" b="1" dirty="0"/>
              <a:t>algebra</a:t>
            </a:r>
            <a:r>
              <a:rPr lang="it-IT" sz="2000" dirty="0"/>
              <a:t> e in </a:t>
            </a:r>
            <a:r>
              <a:rPr lang="it-IT" sz="2000" b="1" dirty="0"/>
              <a:t>geometria</a:t>
            </a:r>
            <a:r>
              <a:rPr lang="it-IT" sz="2000" dirty="0"/>
              <a:t>. Per quanto riguarda la capacità di risolvere </a:t>
            </a:r>
            <a:r>
              <a:rPr lang="it-IT" sz="2000" b="1" dirty="0"/>
              <a:t>problemi</a:t>
            </a:r>
            <a:r>
              <a:rPr lang="it-IT" sz="2000" dirty="0"/>
              <a:t> ho credenze di efficacia medie.</a:t>
            </a:r>
          </a:p>
          <a:p>
            <a:r>
              <a:rPr lang="it-IT" sz="2000" dirty="0"/>
              <a:t>Le credenze di efficacia abbastanza alte in questi ambiti che riguardano la matematica secondo me dipendono dai seguenti motivi:</a:t>
            </a:r>
          </a:p>
          <a:p>
            <a:pPr lvl="0"/>
            <a:r>
              <a:rPr lang="it-IT" sz="2000" dirty="0"/>
              <a:t>fin dalle elementari la matematica mi è stata proposta in modo chiaro e comprensibile ed io ho sempre capito cosa dovevo fare;</a:t>
            </a:r>
          </a:p>
          <a:p>
            <a:pPr lvl="0"/>
            <a:r>
              <a:rPr lang="it-IT" sz="2000" dirty="0"/>
              <a:t>in prima media ho avuto difficoltà, ma ricordo che mio padre mi ha aiutato a capire alcuni argomenti;</a:t>
            </a:r>
          </a:p>
          <a:p>
            <a:pPr lvl="0"/>
            <a:r>
              <a:rPr lang="it-IT" sz="2000" dirty="0"/>
              <a:t>sono più i successi, i compiti andati bene che quelli andati male (più per distrazione che per scarsa comprensione);</a:t>
            </a:r>
          </a:p>
          <a:p>
            <a:pPr lvl="0"/>
            <a:r>
              <a:rPr lang="it-IT" sz="2000" dirty="0"/>
              <a:t>mia madre e mio zio mi hanno spesso premiato per ogni buon voto in matematica;</a:t>
            </a:r>
          </a:p>
          <a:p>
            <a:pPr lvl="0"/>
            <a:r>
              <a:rPr lang="it-IT" sz="2000" dirty="0"/>
              <a:t>il mio attuale insegnante di matematica ritiene che, dopo la terza media, potrei iscrivermi a una scuola dove si fa molta matematica.</a:t>
            </a:r>
          </a:p>
        </p:txBody>
      </p:sp>
    </p:spTree>
    <p:extLst>
      <p:ext uri="{BB962C8B-B14F-4D97-AF65-F5344CB8AC3E}">
        <p14:creationId xmlns:p14="http://schemas.microsoft.com/office/powerpoint/2010/main" val="109068563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606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Franklin Gothic Book</vt:lpstr>
      <vt:lpstr>Times New Roman</vt:lpstr>
      <vt:lpstr>Wingdings 3</vt:lpstr>
      <vt:lpstr>Filo</vt:lpstr>
      <vt:lpstr>LE CREDENZE di EFFICACIA</vt:lpstr>
      <vt:lpstr>Concetto di sé </vt:lpstr>
      <vt:lpstr>Le CREDENZE di EFFICACIA di Giovanna</vt:lpstr>
      <vt:lpstr>Compito - specifiche</vt:lpstr>
      <vt:lpstr>Perché analizzarle e farle crescere nei bambini? </vt:lpstr>
      <vt:lpstr>Fattori prossimali influenzanti le CdE</vt:lpstr>
      <vt:lpstr>Aspetti personali influenzati dalle CdE</vt:lpstr>
      <vt:lpstr>Le CREDENZE di EFFICACIA in MATEMATICA di Giovanna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CREDENZE di EFFICACIA</dc:title>
  <dc:creator>Utente</dc:creator>
  <cp:lastModifiedBy>Utente</cp:lastModifiedBy>
  <cp:revision>7</cp:revision>
  <dcterms:created xsi:type="dcterms:W3CDTF">2017-11-06T14:18:58Z</dcterms:created>
  <dcterms:modified xsi:type="dcterms:W3CDTF">2017-11-06T15:00:43Z</dcterms:modified>
</cp:coreProperties>
</file>