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348" r:id="rId4"/>
    <p:sldId id="356" r:id="rId5"/>
    <p:sldId id="357" r:id="rId6"/>
    <p:sldId id="358" r:id="rId7"/>
    <p:sldId id="359" r:id="rId8"/>
  </p:sldIdLst>
  <p:sldSz cx="12192000" cy="6858000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ＭＳ Ｐゴシック" panose="020B0600070205080204" pitchFamily="34" charset="-128"/>
      <p:regular r:id="rId14"/>
    </p:embeddedFont>
  </p:embeddedFont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B48A"/>
    <a:srgbClr val="FFCC66"/>
    <a:srgbClr val="777777"/>
    <a:srgbClr val="FF0000"/>
    <a:srgbClr val="EA21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6443" autoAdjust="0"/>
  </p:normalViewPr>
  <p:slideViewPr>
    <p:cSldViewPr snapToGrid="0">
      <p:cViewPr varScale="1">
        <p:scale>
          <a:sx n="62" d="100"/>
          <a:sy n="62" d="100"/>
        </p:scale>
        <p:origin x="111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D5D89-9878-46D1-9B86-8A155C95D206}" type="doc">
      <dgm:prSet loTypeId="urn:microsoft.com/office/officeart/2005/8/layout/bList2" loCatId="list" qsTypeId="urn:microsoft.com/office/officeart/2005/8/quickstyle/3d2" qsCatId="3D" csTypeId="urn:microsoft.com/office/officeart/2005/8/colors/colorful1" csCatId="colorful" phldr="1"/>
      <dgm:spPr/>
    </dgm:pt>
    <dgm:pt modelId="{4BA9E098-2924-4290-AE93-19DEEB2DD07D}">
      <dgm:prSet phldrT="[Testo]"/>
      <dgm:spPr/>
      <dgm:t>
        <a:bodyPr/>
        <a:lstStyle/>
        <a:p>
          <a:r>
            <a:rPr lang="it-IT" dirty="0" smtClean="0"/>
            <a:t>World on work </a:t>
          </a:r>
          <a:endParaRPr lang="it-IT" dirty="0"/>
        </a:p>
      </dgm:t>
    </dgm:pt>
    <dgm:pt modelId="{E45E41F3-A11D-46BF-BEA9-8C633FEA21F3}" type="parTrans" cxnId="{7EF8B8A0-A183-4D06-BA41-33B07CA0F041}">
      <dgm:prSet/>
      <dgm:spPr/>
      <dgm:t>
        <a:bodyPr/>
        <a:lstStyle/>
        <a:p>
          <a:endParaRPr lang="it-IT"/>
        </a:p>
      </dgm:t>
    </dgm:pt>
    <dgm:pt modelId="{DADE3A0F-C7BE-476D-82AA-C4B1FA747CDE}" type="sibTrans" cxnId="{7EF8B8A0-A183-4D06-BA41-33B07CA0F041}">
      <dgm:prSet/>
      <dgm:spPr/>
      <dgm:t>
        <a:bodyPr/>
        <a:lstStyle/>
        <a:p>
          <a:endParaRPr lang="it-IT"/>
        </a:p>
      </dgm:t>
    </dgm:pt>
    <dgm:pt modelId="{A282A6FD-1662-4208-9549-E449A52897D3}">
      <dgm:prSet phldrT="[Testo]"/>
      <dgm:spPr/>
      <dgm:t>
        <a:bodyPr/>
        <a:lstStyle/>
        <a:p>
          <a:r>
            <a:rPr lang="it-IT" dirty="0" smtClean="0"/>
            <a:t>Soft </a:t>
          </a:r>
          <a:r>
            <a:rPr lang="it-IT" dirty="0" err="1" smtClean="0"/>
            <a:t>Skill</a:t>
          </a:r>
          <a:endParaRPr lang="it-IT" dirty="0"/>
        </a:p>
      </dgm:t>
    </dgm:pt>
    <dgm:pt modelId="{3E33B4E7-2153-40F1-A642-66ACB58AED1E}" type="parTrans" cxnId="{91E7A2CD-3FC9-439F-AA7F-140FD20434A4}">
      <dgm:prSet/>
      <dgm:spPr/>
      <dgm:t>
        <a:bodyPr/>
        <a:lstStyle/>
        <a:p>
          <a:endParaRPr lang="it-IT"/>
        </a:p>
      </dgm:t>
    </dgm:pt>
    <dgm:pt modelId="{DED8A8A6-97FD-49AB-BAE8-9FDFA9EB5FC6}" type="sibTrans" cxnId="{91E7A2CD-3FC9-439F-AA7F-140FD20434A4}">
      <dgm:prSet/>
      <dgm:spPr/>
      <dgm:t>
        <a:bodyPr/>
        <a:lstStyle/>
        <a:p>
          <a:endParaRPr lang="it-IT"/>
        </a:p>
      </dgm:t>
    </dgm:pt>
    <dgm:pt modelId="{B8014F6E-C2B6-4346-9B45-54769EFDFA0B}">
      <dgm:prSet phldrT="[Testo]"/>
      <dgm:spPr/>
      <dgm:t>
        <a:bodyPr/>
        <a:lstStyle/>
        <a:p>
          <a:r>
            <a:rPr lang="it-IT" dirty="0" smtClean="0"/>
            <a:t>Il disegno professionale</a:t>
          </a:r>
          <a:endParaRPr lang="it-IT" dirty="0"/>
        </a:p>
      </dgm:t>
    </dgm:pt>
    <dgm:pt modelId="{5113BB5A-2554-440F-BD21-94D24DE6F217}" type="parTrans" cxnId="{8BCFD48C-AD6F-4B98-9D25-45263091E44C}">
      <dgm:prSet/>
      <dgm:spPr/>
      <dgm:t>
        <a:bodyPr/>
        <a:lstStyle/>
        <a:p>
          <a:endParaRPr lang="it-IT"/>
        </a:p>
      </dgm:t>
    </dgm:pt>
    <dgm:pt modelId="{F4E0B30B-3CCF-4C93-B3A6-6FB5C8EF0146}" type="sibTrans" cxnId="{8BCFD48C-AD6F-4B98-9D25-45263091E44C}">
      <dgm:prSet/>
      <dgm:spPr/>
      <dgm:t>
        <a:bodyPr/>
        <a:lstStyle/>
        <a:p>
          <a:endParaRPr lang="it-IT"/>
        </a:p>
      </dgm:t>
    </dgm:pt>
    <dgm:pt modelId="{984FD569-9EA9-45BC-80F8-DA96D912449F}">
      <dgm:prSet custT="1"/>
      <dgm:spPr>
        <a:solidFill>
          <a:schemeClr val="lt1">
            <a:hueOff val="0"/>
            <a:satOff val="0"/>
            <a:lumOff val="0"/>
            <a:alpha val="45000"/>
          </a:schemeClr>
        </a:solidFill>
      </dgm:spPr>
      <dgm:t>
        <a:bodyPr/>
        <a:lstStyle/>
        <a:p>
          <a:r>
            <a:rPr lang="it-IT" altLang="it-IT" sz="2000" dirty="0" smtClean="0">
              <a:solidFill>
                <a:schemeClr val="tx1"/>
              </a:solidFill>
              <a:ea typeface="ＭＳ Ｐゴシック" pitchFamily="34" charset="-128"/>
            </a:rPr>
            <a:t>Definizione del contesto di riferimento dando gli elementi chiave per affrontare il gioco (le organizzazioni multinazionali, la segmentazione, le aree professionali, le tendenze e gli scenari)</a:t>
          </a:r>
          <a:endParaRPr lang="it-IT" sz="2000" dirty="0"/>
        </a:p>
      </dgm:t>
    </dgm:pt>
    <dgm:pt modelId="{9F1023B4-EC53-4B20-B0CA-D3BDB9680D9D}" type="parTrans" cxnId="{45CD4E0D-945F-466A-8578-101ED05FA009}">
      <dgm:prSet/>
      <dgm:spPr/>
      <dgm:t>
        <a:bodyPr/>
        <a:lstStyle/>
        <a:p>
          <a:endParaRPr lang="it-IT"/>
        </a:p>
      </dgm:t>
    </dgm:pt>
    <dgm:pt modelId="{52F9D9B2-1F2F-4996-AF6D-AED84A43F481}" type="sibTrans" cxnId="{45CD4E0D-945F-466A-8578-101ED05FA009}">
      <dgm:prSet/>
      <dgm:spPr/>
      <dgm:t>
        <a:bodyPr/>
        <a:lstStyle/>
        <a:p>
          <a:endParaRPr lang="it-IT"/>
        </a:p>
      </dgm:t>
    </dgm:pt>
    <dgm:pt modelId="{FC02335A-E244-4CA6-920D-D1C8D6FDDCDA}">
      <dgm:prSet custT="1"/>
      <dgm:spPr>
        <a:solidFill>
          <a:schemeClr val="lt1">
            <a:hueOff val="0"/>
            <a:satOff val="0"/>
            <a:lumOff val="0"/>
            <a:alpha val="45000"/>
          </a:schemeClr>
        </a:solidFill>
      </dgm:spPr>
      <dgm:t>
        <a:bodyPr/>
        <a:lstStyle/>
        <a:p>
          <a:r>
            <a:rPr lang="it-IT" altLang="it-IT" sz="2000" dirty="0" smtClean="0">
              <a:latin typeface="Calibri" panose="020F0502020204030204" pitchFamily="34" charset="0"/>
            </a:rPr>
            <a:t>Attraverso la </a:t>
          </a:r>
          <a:r>
            <a:rPr lang="it-IT" altLang="it-IT" sz="2000" dirty="0" err="1" smtClean="0">
              <a:latin typeface="Calibri" panose="020F0502020204030204" pitchFamily="34" charset="0"/>
            </a:rPr>
            <a:t>gamification</a:t>
          </a:r>
          <a:r>
            <a:rPr lang="it-IT" altLang="it-IT" sz="2000" dirty="0" smtClean="0">
              <a:latin typeface="Calibri" panose="020F0502020204030204" pitchFamily="34" charset="0"/>
            </a:rPr>
            <a:t> chiediamo agli studenti di identificare le soft </a:t>
          </a:r>
          <a:r>
            <a:rPr lang="it-IT" altLang="it-IT" sz="2000" dirty="0" err="1" smtClean="0">
              <a:latin typeface="Calibri" panose="020F0502020204030204" pitchFamily="34" charset="0"/>
            </a:rPr>
            <a:t>skill</a:t>
          </a:r>
          <a:r>
            <a:rPr lang="it-IT" altLang="it-IT" sz="2000" dirty="0" smtClean="0">
              <a:latin typeface="Calibri" panose="020F0502020204030204" pitchFamily="34" charset="0"/>
            </a:rPr>
            <a:t> necessarie nelle differenti aree professionali. </a:t>
          </a:r>
          <a:endParaRPr lang="it-IT" sz="2000" dirty="0"/>
        </a:p>
      </dgm:t>
    </dgm:pt>
    <dgm:pt modelId="{BAF32824-E6E9-470D-A9B7-B9E089B86E9D}" type="parTrans" cxnId="{BC87EB8C-6F44-497A-B512-F1F9217C1549}">
      <dgm:prSet/>
      <dgm:spPr/>
      <dgm:t>
        <a:bodyPr/>
        <a:lstStyle/>
        <a:p>
          <a:endParaRPr lang="it-IT"/>
        </a:p>
      </dgm:t>
    </dgm:pt>
    <dgm:pt modelId="{31FAC3F3-39DD-4244-BDCD-8E3DAC7D3FFB}" type="sibTrans" cxnId="{BC87EB8C-6F44-497A-B512-F1F9217C1549}">
      <dgm:prSet/>
      <dgm:spPr/>
      <dgm:t>
        <a:bodyPr/>
        <a:lstStyle/>
        <a:p>
          <a:endParaRPr lang="it-IT"/>
        </a:p>
      </dgm:t>
    </dgm:pt>
    <dgm:pt modelId="{6A2D78EF-9366-4B10-843E-D50B3CD5701E}">
      <dgm:prSet custT="1"/>
      <dgm:spPr>
        <a:solidFill>
          <a:schemeClr val="lt1">
            <a:hueOff val="0"/>
            <a:satOff val="0"/>
            <a:lumOff val="0"/>
            <a:alpha val="45000"/>
          </a:schemeClr>
        </a:solidFill>
      </dgm:spPr>
      <dgm:t>
        <a:bodyPr/>
        <a:lstStyle/>
        <a:p>
          <a:r>
            <a:rPr lang="it-IT" altLang="it-IT" sz="2000" dirty="0" smtClean="0">
              <a:latin typeface="Calibri" panose="020F0502020204030204" pitchFamily="34" charset="0"/>
            </a:rPr>
            <a:t>Acquisire consapevolezza delle soft </a:t>
          </a:r>
          <a:r>
            <a:rPr lang="it-IT" altLang="it-IT" sz="2000" dirty="0" err="1" smtClean="0">
              <a:latin typeface="Calibri" panose="020F0502020204030204" pitchFamily="34" charset="0"/>
            </a:rPr>
            <a:t>skill</a:t>
          </a:r>
          <a:r>
            <a:rPr lang="it-IT" altLang="it-IT" sz="2000" dirty="0" smtClean="0">
              <a:latin typeface="Calibri" panose="020F0502020204030204" pitchFamily="34" charset="0"/>
            </a:rPr>
            <a:t> necessarie per sviluppare il proprio disegno professionale.</a:t>
          </a:r>
          <a:endParaRPr lang="it-IT" sz="2000" dirty="0"/>
        </a:p>
      </dgm:t>
    </dgm:pt>
    <dgm:pt modelId="{8941129A-1F0B-4031-9C8C-02EC58FBC157}" type="parTrans" cxnId="{5C8410D2-957A-417E-B23E-8653AB406B88}">
      <dgm:prSet/>
      <dgm:spPr/>
      <dgm:t>
        <a:bodyPr/>
        <a:lstStyle/>
        <a:p>
          <a:endParaRPr lang="it-IT"/>
        </a:p>
      </dgm:t>
    </dgm:pt>
    <dgm:pt modelId="{17817FA6-0E6B-4994-BDBB-510058D5E5E9}" type="sibTrans" cxnId="{5C8410D2-957A-417E-B23E-8653AB406B88}">
      <dgm:prSet/>
      <dgm:spPr/>
      <dgm:t>
        <a:bodyPr/>
        <a:lstStyle/>
        <a:p>
          <a:endParaRPr lang="it-IT"/>
        </a:p>
      </dgm:t>
    </dgm:pt>
    <dgm:pt modelId="{A8112276-AC95-448A-8DF0-7E6F2A560358}" type="pres">
      <dgm:prSet presAssocID="{285D5D89-9878-46D1-9B86-8A155C95D206}" presName="diagram" presStyleCnt="0">
        <dgm:presLayoutVars>
          <dgm:dir/>
          <dgm:animLvl val="lvl"/>
          <dgm:resizeHandles val="exact"/>
        </dgm:presLayoutVars>
      </dgm:prSet>
      <dgm:spPr/>
    </dgm:pt>
    <dgm:pt modelId="{E296C2B7-D25B-4571-9361-9407C51B980B}" type="pres">
      <dgm:prSet presAssocID="{4BA9E098-2924-4290-AE93-19DEEB2DD07D}" presName="compNode" presStyleCnt="0"/>
      <dgm:spPr/>
    </dgm:pt>
    <dgm:pt modelId="{297C565E-70B8-4620-B602-11BA07262C13}" type="pres">
      <dgm:prSet presAssocID="{4BA9E098-2924-4290-AE93-19DEEB2DD07D}" presName="childRect" presStyleLbl="bgAcc1" presStyleIdx="0" presStyleCnt="3" custScaleY="1349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37FCC6-7CAD-4313-A290-69BB299610AB}" type="pres">
      <dgm:prSet presAssocID="{4BA9E098-2924-4290-AE93-19DEEB2DD0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7DC795-8FE3-42A0-9822-FE3EB70A10C3}" type="pres">
      <dgm:prSet presAssocID="{4BA9E098-2924-4290-AE93-19DEEB2DD07D}" presName="parentRect" presStyleLbl="alignNode1" presStyleIdx="0" presStyleCnt="3"/>
      <dgm:spPr/>
      <dgm:t>
        <a:bodyPr/>
        <a:lstStyle/>
        <a:p>
          <a:endParaRPr lang="it-IT"/>
        </a:p>
      </dgm:t>
    </dgm:pt>
    <dgm:pt modelId="{B936CC44-836A-4FAC-850C-67787F431DB5}" type="pres">
      <dgm:prSet presAssocID="{4BA9E098-2924-4290-AE93-19DEEB2DD07D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1552F0E-307A-4E05-B7AE-D5DDF644EE31}" type="pres">
      <dgm:prSet presAssocID="{DADE3A0F-C7BE-476D-82AA-C4B1FA747CD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9D345BDF-6C3B-43CE-BBBE-4746643164C4}" type="pres">
      <dgm:prSet presAssocID="{A282A6FD-1662-4208-9549-E449A52897D3}" presName="compNode" presStyleCnt="0"/>
      <dgm:spPr/>
    </dgm:pt>
    <dgm:pt modelId="{1A183FE5-C17B-4878-9901-1CA99E2379BE}" type="pres">
      <dgm:prSet presAssocID="{A282A6FD-1662-4208-9549-E449A52897D3}" presName="childRect" presStyleLbl="bgAcc1" presStyleIdx="1" presStyleCnt="3" custScaleY="1365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0FF14D-C261-4308-83E6-1E9CE62EA772}" type="pres">
      <dgm:prSet presAssocID="{A282A6FD-1662-4208-9549-E449A52897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2A9912-983A-464D-A548-06F3DB4EB18B}" type="pres">
      <dgm:prSet presAssocID="{A282A6FD-1662-4208-9549-E449A52897D3}" presName="parentRect" presStyleLbl="alignNode1" presStyleIdx="1" presStyleCnt="3"/>
      <dgm:spPr/>
      <dgm:t>
        <a:bodyPr/>
        <a:lstStyle/>
        <a:p>
          <a:endParaRPr lang="it-IT"/>
        </a:p>
      </dgm:t>
    </dgm:pt>
    <dgm:pt modelId="{37BD95A0-42D8-4C6C-B409-BB38087935C2}" type="pres">
      <dgm:prSet presAssocID="{A282A6FD-1662-4208-9549-E449A52897D3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2156DF7-0BCB-497F-8C7E-C91E40362923}" type="pres">
      <dgm:prSet presAssocID="{DED8A8A6-97FD-49AB-BAE8-9FDFA9EB5FC6}" presName="sibTrans" presStyleLbl="sibTrans2D1" presStyleIdx="0" presStyleCnt="0"/>
      <dgm:spPr/>
      <dgm:t>
        <a:bodyPr/>
        <a:lstStyle/>
        <a:p>
          <a:endParaRPr lang="it-IT"/>
        </a:p>
      </dgm:t>
    </dgm:pt>
    <dgm:pt modelId="{9E7A28B7-272B-4DD0-B1A0-7AFBB33A1136}" type="pres">
      <dgm:prSet presAssocID="{B8014F6E-C2B6-4346-9B45-54769EFDFA0B}" presName="compNode" presStyleCnt="0"/>
      <dgm:spPr/>
    </dgm:pt>
    <dgm:pt modelId="{4C3702D9-1718-4844-A934-E814A4DB4E51}" type="pres">
      <dgm:prSet presAssocID="{B8014F6E-C2B6-4346-9B45-54769EFDFA0B}" presName="childRect" presStyleLbl="bgAcc1" presStyleIdx="2" presStyleCnt="3" custScaleY="1398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C562B4-E8F4-475B-AA4E-0EE0C49B8821}" type="pres">
      <dgm:prSet presAssocID="{B8014F6E-C2B6-4346-9B45-54769EFDFA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C7AB5D-433D-4AE7-8C3A-D89E476F991F}" type="pres">
      <dgm:prSet presAssocID="{B8014F6E-C2B6-4346-9B45-54769EFDFA0B}" presName="parentRect" presStyleLbl="alignNode1" presStyleIdx="2" presStyleCnt="3"/>
      <dgm:spPr/>
      <dgm:t>
        <a:bodyPr/>
        <a:lstStyle/>
        <a:p>
          <a:endParaRPr lang="it-IT"/>
        </a:p>
      </dgm:t>
    </dgm:pt>
    <dgm:pt modelId="{7E4E1841-F58B-4A42-9110-7528470CBB8E}" type="pres">
      <dgm:prSet presAssocID="{B8014F6E-C2B6-4346-9B45-54769EFDFA0B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89A932A-FCB4-40BF-8812-60A52AFA068A}" type="presOf" srcId="{984FD569-9EA9-45BC-80F8-DA96D912449F}" destId="{297C565E-70B8-4620-B602-11BA07262C13}" srcOrd="0" destOrd="0" presId="urn:microsoft.com/office/officeart/2005/8/layout/bList2"/>
    <dgm:cxn modelId="{B4D997BB-90E4-47C4-9ACB-D1E1F8BF7013}" type="presOf" srcId="{B8014F6E-C2B6-4346-9B45-54769EFDFA0B}" destId="{8FC562B4-E8F4-475B-AA4E-0EE0C49B8821}" srcOrd="0" destOrd="0" presId="urn:microsoft.com/office/officeart/2005/8/layout/bList2"/>
    <dgm:cxn modelId="{229BC153-5F72-4462-93AA-1EA7BDC44DC4}" type="presOf" srcId="{4BA9E098-2924-4290-AE93-19DEEB2DD07D}" destId="{807DC795-8FE3-42A0-9822-FE3EB70A10C3}" srcOrd="1" destOrd="0" presId="urn:microsoft.com/office/officeart/2005/8/layout/bList2"/>
    <dgm:cxn modelId="{8A4C6BCE-BA41-43A9-99A6-9796E56946E7}" type="presOf" srcId="{A282A6FD-1662-4208-9549-E449A52897D3}" destId="{240FF14D-C261-4308-83E6-1E9CE62EA772}" srcOrd="0" destOrd="0" presId="urn:microsoft.com/office/officeart/2005/8/layout/bList2"/>
    <dgm:cxn modelId="{44B1FDDF-9D9D-459A-B75A-EBBF9AE21DBD}" type="presOf" srcId="{4BA9E098-2924-4290-AE93-19DEEB2DD07D}" destId="{BA37FCC6-7CAD-4313-A290-69BB299610AB}" srcOrd="0" destOrd="0" presId="urn:microsoft.com/office/officeart/2005/8/layout/bList2"/>
    <dgm:cxn modelId="{91F16873-E16D-4881-AAD7-E72132195EFF}" type="presOf" srcId="{6A2D78EF-9366-4B10-843E-D50B3CD5701E}" destId="{4C3702D9-1718-4844-A934-E814A4DB4E51}" srcOrd="0" destOrd="0" presId="urn:microsoft.com/office/officeart/2005/8/layout/bList2"/>
    <dgm:cxn modelId="{8FF453DA-E97E-4C24-84A3-C14A7AFE901D}" type="presOf" srcId="{DADE3A0F-C7BE-476D-82AA-C4B1FA747CDE}" destId="{F1552F0E-307A-4E05-B7AE-D5DDF644EE31}" srcOrd="0" destOrd="0" presId="urn:microsoft.com/office/officeart/2005/8/layout/bList2"/>
    <dgm:cxn modelId="{5C8410D2-957A-417E-B23E-8653AB406B88}" srcId="{B8014F6E-C2B6-4346-9B45-54769EFDFA0B}" destId="{6A2D78EF-9366-4B10-843E-D50B3CD5701E}" srcOrd="0" destOrd="0" parTransId="{8941129A-1F0B-4031-9C8C-02EC58FBC157}" sibTransId="{17817FA6-0E6B-4994-BDBB-510058D5E5E9}"/>
    <dgm:cxn modelId="{36324E13-B07B-4B74-A9B8-31401F572282}" type="presOf" srcId="{DED8A8A6-97FD-49AB-BAE8-9FDFA9EB5FC6}" destId="{32156DF7-0BCB-497F-8C7E-C91E40362923}" srcOrd="0" destOrd="0" presId="urn:microsoft.com/office/officeart/2005/8/layout/bList2"/>
    <dgm:cxn modelId="{A751BC76-12A8-4A95-BBA5-1ED55C9FEE11}" type="presOf" srcId="{A282A6FD-1662-4208-9549-E449A52897D3}" destId="{DC2A9912-983A-464D-A548-06F3DB4EB18B}" srcOrd="1" destOrd="0" presId="urn:microsoft.com/office/officeart/2005/8/layout/bList2"/>
    <dgm:cxn modelId="{63765A0B-7D46-4900-901F-436F020214E2}" type="presOf" srcId="{B8014F6E-C2B6-4346-9B45-54769EFDFA0B}" destId="{86C7AB5D-433D-4AE7-8C3A-D89E476F991F}" srcOrd="1" destOrd="0" presId="urn:microsoft.com/office/officeart/2005/8/layout/bList2"/>
    <dgm:cxn modelId="{91E7A2CD-3FC9-439F-AA7F-140FD20434A4}" srcId="{285D5D89-9878-46D1-9B86-8A155C95D206}" destId="{A282A6FD-1662-4208-9549-E449A52897D3}" srcOrd="1" destOrd="0" parTransId="{3E33B4E7-2153-40F1-A642-66ACB58AED1E}" sibTransId="{DED8A8A6-97FD-49AB-BAE8-9FDFA9EB5FC6}"/>
    <dgm:cxn modelId="{43786624-7642-47EE-92B0-8D081209E308}" type="presOf" srcId="{FC02335A-E244-4CA6-920D-D1C8D6FDDCDA}" destId="{1A183FE5-C17B-4878-9901-1CA99E2379BE}" srcOrd="0" destOrd="0" presId="urn:microsoft.com/office/officeart/2005/8/layout/bList2"/>
    <dgm:cxn modelId="{8BCFD48C-AD6F-4B98-9D25-45263091E44C}" srcId="{285D5D89-9878-46D1-9B86-8A155C95D206}" destId="{B8014F6E-C2B6-4346-9B45-54769EFDFA0B}" srcOrd="2" destOrd="0" parTransId="{5113BB5A-2554-440F-BD21-94D24DE6F217}" sibTransId="{F4E0B30B-3CCF-4C93-B3A6-6FB5C8EF0146}"/>
    <dgm:cxn modelId="{7EF8B8A0-A183-4D06-BA41-33B07CA0F041}" srcId="{285D5D89-9878-46D1-9B86-8A155C95D206}" destId="{4BA9E098-2924-4290-AE93-19DEEB2DD07D}" srcOrd="0" destOrd="0" parTransId="{E45E41F3-A11D-46BF-BEA9-8C633FEA21F3}" sibTransId="{DADE3A0F-C7BE-476D-82AA-C4B1FA747CDE}"/>
    <dgm:cxn modelId="{BC87EB8C-6F44-497A-B512-F1F9217C1549}" srcId="{A282A6FD-1662-4208-9549-E449A52897D3}" destId="{FC02335A-E244-4CA6-920D-D1C8D6FDDCDA}" srcOrd="0" destOrd="0" parTransId="{BAF32824-E6E9-470D-A9B7-B9E089B86E9D}" sibTransId="{31FAC3F3-39DD-4244-BDCD-8E3DAC7D3FFB}"/>
    <dgm:cxn modelId="{235E9F59-F345-4A8F-B4A5-81B6A1CDD39E}" type="presOf" srcId="{285D5D89-9878-46D1-9B86-8A155C95D206}" destId="{A8112276-AC95-448A-8DF0-7E6F2A560358}" srcOrd="0" destOrd="0" presId="urn:microsoft.com/office/officeart/2005/8/layout/bList2"/>
    <dgm:cxn modelId="{45CD4E0D-945F-466A-8578-101ED05FA009}" srcId="{4BA9E098-2924-4290-AE93-19DEEB2DD07D}" destId="{984FD569-9EA9-45BC-80F8-DA96D912449F}" srcOrd="0" destOrd="0" parTransId="{9F1023B4-EC53-4B20-B0CA-D3BDB9680D9D}" sibTransId="{52F9D9B2-1F2F-4996-AF6D-AED84A43F481}"/>
    <dgm:cxn modelId="{30F14FCD-513E-426B-AB14-DD252ED17547}" type="presParOf" srcId="{A8112276-AC95-448A-8DF0-7E6F2A560358}" destId="{E296C2B7-D25B-4571-9361-9407C51B980B}" srcOrd="0" destOrd="0" presId="urn:microsoft.com/office/officeart/2005/8/layout/bList2"/>
    <dgm:cxn modelId="{15CDF081-F109-41B0-8AD6-DCE09402405F}" type="presParOf" srcId="{E296C2B7-D25B-4571-9361-9407C51B980B}" destId="{297C565E-70B8-4620-B602-11BA07262C13}" srcOrd="0" destOrd="0" presId="urn:microsoft.com/office/officeart/2005/8/layout/bList2"/>
    <dgm:cxn modelId="{65094F5F-5BDF-4FFA-9762-37C300B1F840}" type="presParOf" srcId="{E296C2B7-D25B-4571-9361-9407C51B980B}" destId="{BA37FCC6-7CAD-4313-A290-69BB299610AB}" srcOrd="1" destOrd="0" presId="urn:microsoft.com/office/officeart/2005/8/layout/bList2"/>
    <dgm:cxn modelId="{ABAF97FE-7071-45CA-83C4-C9F6D5BA5E14}" type="presParOf" srcId="{E296C2B7-D25B-4571-9361-9407C51B980B}" destId="{807DC795-8FE3-42A0-9822-FE3EB70A10C3}" srcOrd="2" destOrd="0" presId="urn:microsoft.com/office/officeart/2005/8/layout/bList2"/>
    <dgm:cxn modelId="{387AFC91-FAE6-4EBF-9707-49DCCF91CCD7}" type="presParOf" srcId="{E296C2B7-D25B-4571-9361-9407C51B980B}" destId="{B936CC44-836A-4FAC-850C-67787F431DB5}" srcOrd="3" destOrd="0" presId="urn:microsoft.com/office/officeart/2005/8/layout/bList2"/>
    <dgm:cxn modelId="{AFA1B512-F04E-4D30-BD33-5F8AD3A15ED4}" type="presParOf" srcId="{A8112276-AC95-448A-8DF0-7E6F2A560358}" destId="{F1552F0E-307A-4E05-B7AE-D5DDF644EE31}" srcOrd="1" destOrd="0" presId="urn:microsoft.com/office/officeart/2005/8/layout/bList2"/>
    <dgm:cxn modelId="{ABBCE68D-AB8C-483C-A975-56ABDBA49A7A}" type="presParOf" srcId="{A8112276-AC95-448A-8DF0-7E6F2A560358}" destId="{9D345BDF-6C3B-43CE-BBBE-4746643164C4}" srcOrd="2" destOrd="0" presId="urn:microsoft.com/office/officeart/2005/8/layout/bList2"/>
    <dgm:cxn modelId="{652A516D-2419-46DC-85FF-D5371F25B995}" type="presParOf" srcId="{9D345BDF-6C3B-43CE-BBBE-4746643164C4}" destId="{1A183FE5-C17B-4878-9901-1CA99E2379BE}" srcOrd="0" destOrd="0" presId="urn:microsoft.com/office/officeart/2005/8/layout/bList2"/>
    <dgm:cxn modelId="{C192A4DA-1D72-42C9-B37F-86EFDF187FE0}" type="presParOf" srcId="{9D345BDF-6C3B-43CE-BBBE-4746643164C4}" destId="{240FF14D-C261-4308-83E6-1E9CE62EA772}" srcOrd="1" destOrd="0" presId="urn:microsoft.com/office/officeart/2005/8/layout/bList2"/>
    <dgm:cxn modelId="{3229D35F-9083-4FAE-B9AD-CC12D5569788}" type="presParOf" srcId="{9D345BDF-6C3B-43CE-BBBE-4746643164C4}" destId="{DC2A9912-983A-464D-A548-06F3DB4EB18B}" srcOrd="2" destOrd="0" presId="urn:microsoft.com/office/officeart/2005/8/layout/bList2"/>
    <dgm:cxn modelId="{670C8F2B-3EDA-41B5-9D28-BA8EDFD2A40D}" type="presParOf" srcId="{9D345BDF-6C3B-43CE-BBBE-4746643164C4}" destId="{37BD95A0-42D8-4C6C-B409-BB38087935C2}" srcOrd="3" destOrd="0" presId="urn:microsoft.com/office/officeart/2005/8/layout/bList2"/>
    <dgm:cxn modelId="{47046CC4-2EF8-469F-AF5C-2C0CA111E2B1}" type="presParOf" srcId="{A8112276-AC95-448A-8DF0-7E6F2A560358}" destId="{32156DF7-0BCB-497F-8C7E-C91E40362923}" srcOrd="3" destOrd="0" presId="urn:microsoft.com/office/officeart/2005/8/layout/bList2"/>
    <dgm:cxn modelId="{EA3AA1AD-8E33-4CB0-BA5C-DCF7A45999BB}" type="presParOf" srcId="{A8112276-AC95-448A-8DF0-7E6F2A560358}" destId="{9E7A28B7-272B-4DD0-B1A0-7AFBB33A1136}" srcOrd="4" destOrd="0" presId="urn:microsoft.com/office/officeart/2005/8/layout/bList2"/>
    <dgm:cxn modelId="{A5919104-919A-494E-B44A-E7596054BAF6}" type="presParOf" srcId="{9E7A28B7-272B-4DD0-B1A0-7AFBB33A1136}" destId="{4C3702D9-1718-4844-A934-E814A4DB4E51}" srcOrd="0" destOrd="0" presId="urn:microsoft.com/office/officeart/2005/8/layout/bList2"/>
    <dgm:cxn modelId="{25B0BBF9-9B5A-483A-90C1-EB24E6A2C658}" type="presParOf" srcId="{9E7A28B7-272B-4DD0-B1A0-7AFBB33A1136}" destId="{8FC562B4-E8F4-475B-AA4E-0EE0C49B8821}" srcOrd="1" destOrd="0" presId="urn:microsoft.com/office/officeart/2005/8/layout/bList2"/>
    <dgm:cxn modelId="{536A41EE-33CA-4619-AF03-D4C10A44080B}" type="presParOf" srcId="{9E7A28B7-272B-4DD0-B1A0-7AFBB33A1136}" destId="{86C7AB5D-433D-4AE7-8C3A-D89E476F991F}" srcOrd="2" destOrd="0" presId="urn:microsoft.com/office/officeart/2005/8/layout/bList2"/>
    <dgm:cxn modelId="{838BADE5-CF72-4DC3-A9F5-4270F4E94A10}" type="presParOf" srcId="{9E7A28B7-272B-4DD0-B1A0-7AFBB33A1136}" destId="{7E4E1841-F58B-4A42-9110-7528470CBB8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BD068-73C1-447E-98E3-01ECBBE66B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AAA43B-167D-4083-94AE-A6CEB889E676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2 ore</a:t>
          </a:r>
          <a:endParaRPr lang="it-IT" dirty="0"/>
        </a:p>
      </dgm:t>
    </dgm:pt>
    <dgm:pt modelId="{491AA755-14A4-48FE-BF9C-6C9CE929DE18}" type="parTrans" cxnId="{186C3582-9BA2-49C0-B268-2CE27A54BE51}">
      <dgm:prSet/>
      <dgm:spPr/>
      <dgm:t>
        <a:bodyPr/>
        <a:lstStyle/>
        <a:p>
          <a:endParaRPr lang="it-IT"/>
        </a:p>
      </dgm:t>
    </dgm:pt>
    <dgm:pt modelId="{8E4EED66-8B8F-4DED-90F2-09AE2CF5025F}" type="sibTrans" cxnId="{186C3582-9BA2-49C0-B268-2CE27A54BE51}">
      <dgm:prSet/>
      <dgm:spPr/>
      <dgm:t>
        <a:bodyPr/>
        <a:lstStyle/>
        <a:p>
          <a:endParaRPr lang="it-IT"/>
        </a:p>
      </dgm:t>
    </dgm:pt>
    <dgm:pt modelId="{A5EBE36B-88EA-4564-80C3-DC54E23B723E}">
      <dgm:prSet phldrT="[Testo]"/>
      <dgm:spPr/>
      <dgm:t>
        <a:bodyPr/>
        <a:lstStyle/>
        <a:p>
          <a:r>
            <a:rPr lang="it-IT" dirty="0" smtClean="0"/>
            <a:t>Momento frontale in cui si affrontano i temi del mondo del lavoro legati alle organizzazioni, hard </a:t>
          </a:r>
          <a:r>
            <a:rPr lang="it-IT" dirty="0" err="1" smtClean="0"/>
            <a:t>skill</a:t>
          </a:r>
          <a:r>
            <a:rPr lang="it-IT" dirty="0" smtClean="0"/>
            <a:t> e soft </a:t>
          </a:r>
          <a:r>
            <a:rPr lang="it-IT" dirty="0" err="1" smtClean="0"/>
            <a:t>skill</a:t>
          </a:r>
          <a:r>
            <a:rPr lang="it-IT" dirty="0" smtClean="0"/>
            <a:t>.</a:t>
          </a:r>
          <a:endParaRPr lang="it-IT" dirty="0"/>
        </a:p>
      </dgm:t>
    </dgm:pt>
    <dgm:pt modelId="{47607D8D-16B8-4B9A-AD31-5AF86A0948AE}" type="parTrans" cxnId="{4C531719-7022-4534-A602-11C7BC464711}">
      <dgm:prSet/>
      <dgm:spPr/>
      <dgm:t>
        <a:bodyPr/>
        <a:lstStyle/>
        <a:p>
          <a:endParaRPr lang="it-IT"/>
        </a:p>
      </dgm:t>
    </dgm:pt>
    <dgm:pt modelId="{50559715-DAD6-4AFE-BFBE-CCEA3FA4FCB5}" type="sibTrans" cxnId="{4C531719-7022-4534-A602-11C7BC464711}">
      <dgm:prSet/>
      <dgm:spPr/>
      <dgm:t>
        <a:bodyPr/>
        <a:lstStyle/>
        <a:p>
          <a:endParaRPr lang="it-IT"/>
        </a:p>
      </dgm:t>
    </dgm:pt>
    <dgm:pt modelId="{31D34F0E-C087-4293-B352-B76B2CECF06E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2 ore</a:t>
          </a:r>
          <a:endParaRPr lang="it-IT" dirty="0"/>
        </a:p>
      </dgm:t>
    </dgm:pt>
    <dgm:pt modelId="{CD97D1CA-CF56-4944-8107-2E0222AD0C96}" type="parTrans" cxnId="{196E0351-321A-4E8A-AFAB-3A963C3640DB}">
      <dgm:prSet/>
      <dgm:spPr/>
      <dgm:t>
        <a:bodyPr/>
        <a:lstStyle/>
        <a:p>
          <a:endParaRPr lang="it-IT"/>
        </a:p>
      </dgm:t>
    </dgm:pt>
    <dgm:pt modelId="{93FDD2D2-FFD3-4F6D-85FB-CCF3DE632138}" type="sibTrans" cxnId="{196E0351-321A-4E8A-AFAB-3A963C3640DB}">
      <dgm:prSet/>
      <dgm:spPr/>
      <dgm:t>
        <a:bodyPr/>
        <a:lstStyle/>
        <a:p>
          <a:endParaRPr lang="it-IT"/>
        </a:p>
      </dgm:t>
    </dgm:pt>
    <dgm:pt modelId="{46B2A426-6990-478D-9E6B-4C79999323D2}">
      <dgm:prSet phldrT="[Testo]"/>
      <dgm:spPr/>
      <dgm:t>
        <a:bodyPr/>
        <a:lstStyle/>
        <a:p>
          <a:r>
            <a:rPr lang="it-IT" dirty="0" smtClean="0"/>
            <a:t>GIOCO</a:t>
          </a:r>
          <a:endParaRPr lang="it-IT" dirty="0"/>
        </a:p>
      </dgm:t>
    </dgm:pt>
    <dgm:pt modelId="{0D5D0D58-5D57-4A5D-8F4E-8C6B84CB0468}" type="parTrans" cxnId="{78E86586-6D5D-420B-B885-3E70840C74E7}">
      <dgm:prSet/>
      <dgm:spPr/>
      <dgm:t>
        <a:bodyPr/>
        <a:lstStyle/>
        <a:p>
          <a:endParaRPr lang="it-IT"/>
        </a:p>
      </dgm:t>
    </dgm:pt>
    <dgm:pt modelId="{CF1104BE-C58E-4A97-A440-21C9DBC8B46F}" type="sibTrans" cxnId="{78E86586-6D5D-420B-B885-3E70840C74E7}">
      <dgm:prSet/>
      <dgm:spPr/>
      <dgm:t>
        <a:bodyPr/>
        <a:lstStyle/>
        <a:p>
          <a:endParaRPr lang="it-IT"/>
        </a:p>
      </dgm:t>
    </dgm:pt>
    <dgm:pt modelId="{2B736B76-8C87-4A1D-9506-E13DAE774DFC}" type="pres">
      <dgm:prSet presAssocID="{85FBD068-73C1-447E-98E3-01ECBBE66B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398762-649A-4D1F-8B47-31C49E148E22}" type="pres">
      <dgm:prSet presAssocID="{30AAA43B-167D-4083-94AE-A6CEB889E676}" presName="linNode" presStyleCnt="0"/>
      <dgm:spPr/>
    </dgm:pt>
    <dgm:pt modelId="{EA9B3409-94C4-4BFC-B153-F5F528991DEC}" type="pres">
      <dgm:prSet presAssocID="{30AAA43B-167D-4083-94AE-A6CEB889E67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2C2C79-7BC7-4A59-B00B-D902743EDBF3}" type="pres">
      <dgm:prSet presAssocID="{30AAA43B-167D-4083-94AE-A6CEB889E67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6B2D3D-5A9F-4B13-AF34-6E21FF8E8361}" type="pres">
      <dgm:prSet presAssocID="{8E4EED66-8B8F-4DED-90F2-09AE2CF5025F}" presName="sp" presStyleCnt="0"/>
      <dgm:spPr/>
    </dgm:pt>
    <dgm:pt modelId="{B4470E6F-C50E-4437-91C9-EF8AA9268EE9}" type="pres">
      <dgm:prSet presAssocID="{31D34F0E-C087-4293-B352-B76B2CECF06E}" presName="linNode" presStyleCnt="0"/>
      <dgm:spPr/>
    </dgm:pt>
    <dgm:pt modelId="{8C44C03F-2F71-4B9D-BF76-E1CF6A5D2ED2}" type="pres">
      <dgm:prSet presAssocID="{31D34F0E-C087-4293-B352-B76B2CECF06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882073-D361-493C-9DA1-6DDB64732D80}" type="pres">
      <dgm:prSet presAssocID="{31D34F0E-C087-4293-B352-B76B2CECF06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86C3582-9BA2-49C0-B268-2CE27A54BE51}" srcId="{85FBD068-73C1-447E-98E3-01ECBBE66B11}" destId="{30AAA43B-167D-4083-94AE-A6CEB889E676}" srcOrd="0" destOrd="0" parTransId="{491AA755-14A4-48FE-BF9C-6C9CE929DE18}" sibTransId="{8E4EED66-8B8F-4DED-90F2-09AE2CF5025F}"/>
    <dgm:cxn modelId="{DF876928-6FE4-4CD4-B2C1-FED9D6E7070E}" type="presOf" srcId="{46B2A426-6990-478D-9E6B-4C79999323D2}" destId="{2B882073-D361-493C-9DA1-6DDB64732D80}" srcOrd="0" destOrd="0" presId="urn:microsoft.com/office/officeart/2005/8/layout/vList5"/>
    <dgm:cxn modelId="{196E0351-321A-4E8A-AFAB-3A963C3640DB}" srcId="{85FBD068-73C1-447E-98E3-01ECBBE66B11}" destId="{31D34F0E-C087-4293-B352-B76B2CECF06E}" srcOrd="1" destOrd="0" parTransId="{CD97D1CA-CF56-4944-8107-2E0222AD0C96}" sibTransId="{93FDD2D2-FFD3-4F6D-85FB-CCF3DE632138}"/>
    <dgm:cxn modelId="{E6792A6A-D0D7-43A5-8C3C-691E801C5DC9}" type="presOf" srcId="{31D34F0E-C087-4293-B352-B76B2CECF06E}" destId="{8C44C03F-2F71-4B9D-BF76-E1CF6A5D2ED2}" srcOrd="0" destOrd="0" presId="urn:microsoft.com/office/officeart/2005/8/layout/vList5"/>
    <dgm:cxn modelId="{9FDB0F06-7701-4A88-A201-D8E75CB01FC1}" type="presOf" srcId="{85FBD068-73C1-447E-98E3-01ECBBE66B11}" destId="{2B736B76-8C87-4A1D-9506-E13DAE774DFC}" srcOrd="0" destOrd="0" presId="urn:microsoft.com/office/officeart/2005/8/layout/vList5"/>
    <dgm:cxn modelId="{78E86586-6D5D-420B-B885-3E70840C74E7}" srcId="{31D34F0E-C087-4293-B352-B76B2CECF06E}" destId="{46B2A426-6990-478D-9E6B-4C79999323D2}" srcOrd="0" destOrd="0" parTransId="{0D5D0D58-5D57-4A5D-8F4E-8C6B84CB0468}" sibTransId="{CF1104BE-C58E-4A97-A440-21C9DBC8B46F}"/>
    <dgm:cxn modelId="{4C531719-7022-4534-A602-11C7BC464711}" srcId="{30AAA43B-167D-4083-94AE-A6CEB889E676}" destId="{A5EBE36B-88EA-4564-80C3-DC54E23B723E}" srcOrd="0" destOrd="0" parTransId="{47607D8D-16B8-4B9A-AD31-5AF86A0948AE}" sibTransId="{50559715-DAD6-4AFE-BFBE-CCEA3FA4FCB5}"/>
    <dgm:cxn modelId="{507FBC29-0B33-45DE-93DE-9776015C97A9}" type="presOf" srcId="{30AAA43B-167D-4083-94AE-A6CEB889E676}" destId="{EA9B3409-94C4-4BFC-B153-F5F528991DEC}" srcOrd="0" destOrd="0" presId="urn:microsoft.com/office/officeart/2005/8/layout/vList5"/>
    <dgm:cxn modelId="{9CF92049-CDC3-4C3B-8A17-9B1F8A2A2FB6}" type="presOf" srcId="{A5EBE36B-88EA-4564-80C3-DC54E23B723E}" destId="{672C2C79-7BC7-4A59-B00B-D902743EDBF3}" srcOrd="0" destOrd="0" presId="urn:microsoft.com/office/officeart/2005/8/layout/vList5"/>
    <dgm:cxn modelId="{77F98C7B-CADA-4016-B9D6-5C413836E9EF}" type="presParOf" srcId="{2B736B76-8C87-4A1D-9506-E13DAE774DFC}" destId="{E3398762-649A-4D1F-8B47-31C49E148E22}" srcOrd="0" destOrd="0" presId="urn:microsoft.com/office/officeart/2005/8/layout/vList5"/>
    <dgm:cxn modelId="{EF68C108-DF79-4014-9306-215699878EBF}" type="presParOf" srcId="{E3398762-649A-4D1F-8B47-31C49E148E22}" destId="{EA9B3409-94C4-4BFC-B153-F5F528991DEC}" srcOrd="0" destOrd="0" presId="urn:microsoft.com/office/officeart/2005/8/layout/vList5"/>
    <dgm:cxn modelId="{FB3BC333-7040-4F31-A4A5-406036B3D78C}" type="presParOf" srcId="{E3398762-649A-4D1F-8B47-31C49E148E22}" destId="{672C2C79-7BC7-4A59-B00B-D902743EDBF3}" srcOrd="1" destOrd="0" presId="urn:microsoft.com/office/officeart/2005/8/layout/vList5"/>
    <dgm:cxn modelId="{45FB535A-F66E-42F8-825B-53262681C709}" type="presParOf" srcId="{2B736B76-8C87-4A1D-9506-E13DAE774DFC}" destId="{996B2D3D-5A9F-4B13-AF34-6E21FF8E8361}" srcOrd="1" destOrd="0" presId="urn:microsoft.com/office/officeart/2005/8/layout/vList5"/>
    <dgm:cxn modelId="{DE6EBFE8-01D4-4428-B2A3-E9D42C42398E}" type="presParOf" srcId="{2B736B76-8C87-4A1D-9506-E13DAE774DFC}" destId="{B4470E6F-C50E-4437-91C9-EF8AA9268EE9}" srcOrd="2" destOrd="0" presId="urn:microsoft.com/office/officeart/2005/8/layout/vList5"/>
    <dgm:cxn modelId="{7DF4B721-65EA-4F96-BC74-BDDC890C24FA}" type="presParOf" srcId="{B4470E6F-C50E-4437-91C9-EF8AA9268EE9}" destId="{8C44C03F-2F71-4B9D-BF76-E1CF6A5D2ED2}" srcOrd="0" destOrd="0" presId="urn:microsoft.com/office/officeart/2005/8/layout/vList5"/>
    <dgm:cxn modelId="{6DBC298A-5DF7-41E6-B425-6380D41965FD}" type="presParOf" srcId="{B4470E6F-C50E-4437-91C9-EF8AA9268EE9}" destId="{2B882073-D361-493C-9DA1-6DDB64732D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C565E-70B8-4620-B602-11BA07262C13}">
      <dsp:nvSpPr>
        <dsp:cNvPr id="0" name=""/>
        <dsp:cNvSpPr/>
      </dsp:nvSpPr>
      <dsp:spPr>
        <a:xfrm>
          <a:off x="7684" y="1205205"/>
          <a:ext cx="3319218" cy="33425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hueOff val="0"/>
            <a:satOff val="0"/>
            <a:lumOff val="0"/>
            <a:alpha val="45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000" kern="1200" dirty="0" smtClean="0">
              <a:solidFill>
                <a:schemeClr val="tx1"/>
              </a:solidFill>
              <a:ea typeface="ＭＳ Ｐゴシック" pitchFamily="34" charset="-128"/>
            </a:rPr>
            <a:t>Definizione del contesto di riferimento dando gli elementi chiave per affrontare il gioco (le organizzazioni multinazionali, la segmentazione, le aree professionali, le tendenze e gli scenari)</a:t>
          </a:r>
          <a:endParaRPr lang="it-IT" sz="2000" kern="1200" dirty="0"/>
        </a:p>
      </dsp:txBody>
      <dsp:txXfrm>
        <a:off x="85457" y="1282978"/>
        <a:ext cx="3163672" cy="3264804"/>
      </dsp:txXfrm>
    </dsp:sp>
    <dsp:sp modelId="{807DC795-8FE3-42A0-9822-FE3EB70A10C3}">
      <dsp:nvSpPr>
        <dsp:cNvPr id="0" name=""/>
        <dsp:cNvSpPr/>
      </dsp:nvSpPr>
      <dsp:spPr>
        <a:xfrm>
          <a:off x="7684" y="4115357"/>
          <a:ext cx="3319218" cy="1065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World on work </a:t>
          </a:r>
          <a:endParaRPr lang="it-IT" sz="3100" kern="1200" dirty="0"/>
        </a:p>
      </dsp:txBody>
      <dsp:txXfrm>
        <a:off x="7684" y="4115357"/>
        <a:ext cx="2337477" cy="1065422"/>
      </dsp:txXfrm>
    </dsp:sp>
    <dsp:sp modelId="{B936CC44-836A-4FAC-850C-67787F431DB5}">
      <dsp:nvSpPr>
        <dsp:cNvPr id="0" name=""/>
        <dsp:cNvSpPr/>
      </dsp:nvSpPr>
      <dsp:spPr>
        <a:xfrm>
          <a:off x="2439058" y="4284589"/>
          <a:ext cx="1161726" cy="11617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83FE5-C17B-4878-9901-1CA99E2379BE}">
      <dsp:nvSpPr>
        <dsp:cNvPr id="0" name=""/>
        <dsp:cNvSpPr/>
      </dsp:nvSpPr>
      <dsp:spPr>
        <a:xfrm>
          <a:off x="3888595" y="1194960"/>
          <a:ext cx="3319218" cy="3383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hueOff val="0"/>
            <a:satOff val="0"/>
            <a:lumOff val="0"/>
            <a:alpha val="45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000" kern="1200" dirty="0" smtClean="0">
              <a:latin typeface="Calibri" panose="020F0502020204030204" pitchFamily="34" charset="0"/>
            </a:rPr>
            <a:t>Attraverso la </a:t>
          </a:r>
          <a:r>
            <a:rPr lang="it-IT" altLang="it-IT" sz="2000" kern="1200" dirty="0" err="1" smtClean="0">
              <a:latin typeface="Calibri" panose="020F0502020204030204" pitchFamily="34" charset="0"/>
            </a:rPr>
            <a:t>gamification</a:t>
          </a:r>
          <a:r>
            <a:rPr lang="it-IT" altLang="it-IT" sz="2000" kern="1200" dirty="0" smtClean="0">
              <a:latin typeface="Calibri" panose="020F0502020204030204" pitchFamily="34" charset="0"/>
            </a:rPr>
            <a:t> chiediamo agli studenti di identificare le soft </a:t>
          </a:r>
          <a:r>
            <a:rPr lang="it-IT" altLang="it-IT" sz="2000" kern="1200" dirty="0" err="1" smtClean="0">
              <a:latin typeface="Calibri" panose="020F0502020204030204" pitchFamily="34" charset="0"/>
            </a:rPr>
            <a:t>skill</a:t>
          </a:r>
          <a:r>
            <a:rPr lang="it-IT" altLang="it-IT" sz="2000" kern="1200" dirty="0" smtClean="0">
              <a:latin typeface="Calibri" panose="020F0502020204030204" pitchFamily="34" charset="0"/>
            </a:rPr>
            <a:t> necessarie nelle differenti aree professionali. </a:t>
          </a:r>
          <a:endParaRPr lang="it-IT" sz="2000" kern="1200" dirty="0"/>
        </a:p>
      </dsp:txBody>
      <dsp:txXfrm>
        <a:off x="3966368" y="1272733"/>
        <a:ext cx="3163672" cy="3305785"/>
      </dsp:txXfrm>
    </dsp:sp>
    <dsp:sp modelId="{DC2A9912-983A-464D-A548-06F3DB4EB18B}">
      <dsp:nvSpPr>
        <dsp:cNvPr id="0" name=""/>
        <dsp:cNvSpPr/>
      </dsp:nvSpPr>
      <dsp:spPr>
        <a:xfrm>
          <a:off x="3888595" y="4125602"/>
          <a:ext cx="3319218" cy="10654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Soft </a:t>
          </a:r>
          <a:r>
            <a:rPr lang="it-IT" sz="3100" kern="1200" dirty="0" err="1" smtClean="0"/>
            <a:t>Skill</a:t>
          </a:r>
          <a:endParaRPr lang="it-IT" sz="3100" kern="1200" dirty="0"/>
        </a:p>
      </dsp:txBody>
      <dsp:txXfrm>
        <a:off x="3888595" y="4125602"/>
        <a:ext cx="2337477" cy="1065422"/>
      </dsp:txXfrm>
    </dsp:sp>
    <dsp:sp modelId="{37BD95A0-42D8-4C6C-B409-BB38087935C2}">
      <dsp:nvSpPr>
        <dsp:cNvPr id="0" name=""/>
        <dsp:cNvSpPr/>
      </dsp:nvSpPr>
      <dsp:spPr>
        <a:xfrm>
          <a:off x="6319968" y="4294835"/>
          <a:ext cx="1161726" cy="11617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702D9-1718-4844-A934-E814A4DB4E51}">
      <dsp:nvSpPr>
        <dsp:cNvPr id="0" name=""/>
        <dsp:cNvSpPr/>
      </dsp:nvSpPr>
      <dsp:spPr>
        <a:xfrm>
          <a:off x="7769505" y="1174698"/>
          <a:ext cx="3319218" cy="34646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hueOff val="0"/>
            <a:satOff val="0"/>
            <a:lumOff val="0"/>
            <a:alpha val="45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000" kern="1200" dirty="0" smtClean="0">
              <a:latin typeface="Calibri" panose="020F0502020204030204" pitchFamily="34" charset="0"/>
            </a:rPr>
            <a:t>Acquisire consapevolezza delle soft </a:t>
          </a:r>
          <a:r>
            <a:rPr lang="it-IT" altLang="it-IT" sz="2000" kern="1200" dirty="0" err="1" smtClean="0">
              <a:latin typeface="Calibri" panose="020F0502020204030204" pitchFamily="34" charset="0"/>
            </a:rPr>
            <a:t>skill</a:t>
          </a:r>
          <a:r>
            <a:rPr lang="it-IT" altLang="it-IT" sz="2000" kern="1200" dirty="0" smtClean="0">
              <a:latin typeface="Calibri" panose="020F0502020204030204" pitchFamily="34" charset="0"/>
            </a:rPr>
            <a:t> necessarie per sviluppare il proprio disegno professionale.</a:t>
          </a:r>
          <a:endParaRPr lang="it-IT" sz="2000" kern="1200" dirty="0"/>
        </a:p>
      </dsp:txBody>
      <dsp:txXfrm>
        <a:off x="7847278" y="1252471"/>
        <a:ext cx="3163672" cy="3386832"/>
      </dsp:txXfrm>
    </dsp:sp>
    <dsp:sp modelId="{86C7AB5D-433D-4AE7-8C3A-D89E476F991F}">
      <dsp:nvSpPr>
        <dsp:cNvPr id="0" name=""/>
        <dsp:cNvSpPr/>
      </dsp:nvSpPr>
      <dsp:spPr>
        <a:xfrm>
          <a:off x="7769505" y="4145864"/>
          <a:ext cx="3319218" cy="1065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Il disegno professionale</a:t>
          </a:r>
          <a:endParaRPr lang="it-IT" sz="3100" kern="1200" dirty="0"/>
        </a:p>
      </dsp:txBody>
      <dsp:txXfrm>
        <a:off x="7769505" y="4145864"/>
        <a:ext cx="2337477" cy="1065422"/>
      </dsp:txXfrm>
    </dsp:sp>
    <dsp:sp modelId="{7E4E1841-F58B-4A42-9110-7528470CBB8E}">
      <dsp:nvSpPr>
        <dsp:cNvPr id="0" name=""/>
        <dsp:cNvSpPr/>
      </dsp:nvSpPr>
      <dsp:spPr>
        <a:xfrm>
          <a:off x="10200878" y="4315096"/>
          <a:ext cx="1161726" cy="11617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C2C79-7BC7-4A59-B00B-D902743EDBF3}">
      <dsp:nvSpPr>
        <dsp:cNvPr id="0" name=""/>
        <dsp:cNvSpPr/>
      </dsp:nvSpPr>
      <dsp:spPr>
        <a:xfrm rot="5400000">
          <a:off x="6050358" y="-2166999"/>
          <a:ext cx="1745351" cy="6515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000" kern="1200" dirty="0" smtClean="0"/>
            <a:t>Momento frontale in cui si affrontano i temi del mondo del lavoro legati alle organizzazioni, hard </a:t>
          </a:r>
          <a:r>
            <a:rPr lang="it-IT" sz="3000" kern="1200" dirty="0" err="1" smtClean="0"/>
            <a:t>skill</a:t>
          </a:r>
          <a:r>
            <a:rPr lang="it-IT" sz="3000" kern="1200" dirty="0" smtClean="0"/>
            <a:t> e soft </a:t>
          </a:r>
          <a:r>
            <a:rPr lang="it-IT" sz="3000" kern="1200" dirty="0" err="1" smtClean="0"/>
            <a:t>skill</a:t>
          </a:r>
          <a:r>
            <a:rPr lang="it-IT" sz="3000" kern="1200" dirty="0" smtClean="0"/>
            <a:t>.</a:t>
          </a:r>
          <a:endParaRPr lang="it-IT" sz="3000" kern="1200" dirty="0"/>
        </a:p>
      </dsp:txBody>
      <dsp:txXfrm rot="-5400000">
        <a:off x="3665136" y="303424"/>
        <a:ext cx="6430596" cy="1574949"/>
      </dsp:txXfrm>
    </dsp:sp>
    <dsp:sp modelId="{EA9B3409-94C4-4BFC-B153-F5F528991DEC}">
      <dsp:nvSpPr>
        <dsp:cNvPr id="0" name=""/>
        <dsp:cNvSpPr/>
      </dsp:nvSpPr>
      <dsp:spPr>
        <a:xfrm>
          <a:off x="0" y="54"/>
          <a:ext cx="3665135" cy="218168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2 ore</a:t>
          </a:r>
          <a:endParaRPr lang="it-IT" sz="6500" kern="1200" dirty="0"/>
        </a:p>
      </dsp:txBody>
      <dsp:txXfrm>
        <a:off x="106501" y="106555"/>
        <a:ext cx="3452133" cy="1968687"/>
      </dsp:txXfrm>
    </dsp:sp>
    <dsp:sp modelId="{2B882073-D361-493C-9DA1-6DDB64732D80}">
      <dsp:nvSpPr>
        <dsp:cNvPr id="0" name=""/>
        <dsp:cNvSpPr/>
      </dsp:nvSpPr>
      <dsp:spPr>
        <a:xfrm rot="5400000">
          <a:off x="6050358" y="123774"/>
          <a:ext cx="1745351" cy="6515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000" kern="1200" dirty="0" smtClean="0"/>
            <a:t>GIOCO</a:t>
          </a:r>
          <a:endParaRPr lang="it-IT" sz="3000" kern="1200" dirty="0"/>
        </a:p>
      </dsp:txBody>
      <dsp:txXfrm rot="-5400000">
        <a:off x="3665136" y="2594198"/>
        <a:ext cx="6430596" cy="1574949"/>
      </dsp:txXfrm>
    </dsp:sp>
    <dsp:sp modelId="{8C44C03F-2F71-4B9D-BF76-E1CF6A5D2ED2}">
      <dsp:nvSpPr>
        <dsp:cNvPr id="0" name=""/>
        <dsp:cNvSpPr/>
      </dsp:nvSpPr>
      <dsp:spPr>
        <a:xfrm>
          <a:off x="0" y="2290828"/>
          <a:ext cx="3665135" cy="21816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2 ore</a:t>
          </a:r>
          <a:endParaRPr lang="it-IT" sz="6500" kern="1200" dirty="0"/>
        </a:p>
      </dsp:txBody>
      <dsp:txXfrm>
        <a:off x="106501" y="2397329"/>
        <a:ext cx="3452133" cy="196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2C248E-E0F7-4A93-B9AE-C10D2A77DB59}" type="datetimeFigureOut">
              <a:rPr lang="it-IT"/>
              <a:pPr>
                <a:defRPr/>
              </a:pPr>
              <a:t>04/02/2016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FF4D4A-38A7-456A-80C2-6DC9D685F5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5939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F4D4A-38A7-456A-80C2-6DC9D685F57F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22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6700058" y="0"/>
            <a:ext cx="1471511" cy="6858000"/>
          </a:xfrm>
          <a:prstGeom prst="rect">
            <a:avLst/>
          </a:prstGeom>
          <a:gradFill>
            <a:gsLst>
              <a:gs pos="39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62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4114" r="17686" b="13609"/>
          <a:stretch>
            <a:fillRect/>
          </a:stretch>
        </p:blipFill>
        <p:spPr bwMode="auto">
          <a:xfrm>
            <a:off x="3716338" y="1608138"/>
            <a:ext cx="48641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45193" r="3030" b="44931"/>
          <a:stretch>
            <a:fillRect/>
          </a:stretch>
        </p:blipFill>
        <p:spPr bwMode="auto">
          <a:xfrm>
            <a:off x="6943725" y="4957763"/>
            <a:ext cx="52482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381625"/>
            <a:ext cx="15954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3548" y="2121197"/>
            <a:ext cx="6434051" cy="716562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70552" y="4143154"/>
            <a:ext cx="4221447" cy="8000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81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8775" y="398463"/>
            <a:ext cx="10331450" cy="7477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5450" y="1825625"/>
            <a:ext cx="9658350" cy="41100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51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4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1" y="331870"/>
            <a:ext cx="10331334" cy="8485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75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48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8775" y="398463"/>
            <a:ext cx="10331450" cy="7477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5450" y="1825625"/>
            <a:ext cx="9658350" cy="41100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19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00058" y="0"/>
            <a:ext cx="1471511" cy="6858000"/>
          </a:xfrm>
          <a:prstGeom prst="rect">
            <a:avLst/>
          </a:prstGeom>
          <a:gradFill>
            <a:gsLst>
              <a:gs pos="39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62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4114" r="17686" b="13609"/>
          <a:stretch>
            <a:fillRect/>
          </a:stretch>
        </p:blipFill>
        <p:spPr bwMode="auto">
          <a:xfrm>
            <a:off x="3716338" y="1608138"/>
            <a:ext cx="48641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45193" r="3030" b="44931"/>
          <a:stretch>
            <a:fillRect/>
          </a:stretch>
        </p:blipFill>
        <p:spPr bwMode="auto">
          <a:xfrm>
            <a:off x="6943725" y="4957763"/>
            <a:ext cx="52482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381625"/>
            <a:ext cx="15954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3548" y="2121197"/>
            <a:ext cx="6434051" cy="716562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70552" y="4143154"/>
            <a:ext cx="4221447" cy="8000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5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8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1" y="331870"/>
            <a:ext cx="10331334" cy="8485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36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9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28775" y="398463"/>
            <a:ext cx="10331450" cy="747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695450" y="1825625"/>
            <a:ext cx="9658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pic>
        <p:nvPicPr>
          <p:cNvPr id="1028" name="Immagin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6207125"/>
            <a:ext cx="9001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magin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45193" r="3293" b="44931"/>
          <a:stretch>
            <a:fillRect/>
          </a:stretch>
        </p:blipFill>
        <p:spPr bwMode="auto">
          <a:xfrm>
            <a:off x="9201150" y="6029325"/>
            <a:ext cx="26146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magin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5" t="45193" r="3293" b="44931"/>
          <a:stretch>
            <a:fillRect/>
          </a:stretch>
        </p:blipFill>
        <p:spPr bwMode="auto">
          <a:xfrm>
            <a:off x="11506200" y="6029325"/>
            <a:ext cx="685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EA2129"/>
          </a:solidFill>
          <a:effectLst>
            <a:outerShdw blurRad="152400" dist="114300" dir="2700000" algn="tl" rotWithShape="0">
              <a:prstClr val="black">
                <a:alpha val="31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28775" y="398463"/>
            <a:ext cx="10331450" cy="747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695450" y="1825625"/>
            <a:ext cx="9658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pic>
        <p:nvPicPr>
          <p:cNvPr id="2052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6207125"/>
            <a:ext cx="9001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magin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45193" r="3293" b="44931"/>
          <a:stretch>
            <a:fillRect/>
          </a:stretch>
        </p:blipFill>
        <p:spPr bwMode="auto">
          <a:xfrm>
            <a:off x="9201150" y="6029325"/>
            <a:ext cx="26146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magin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5" t="45193" r="3293" b="44931"/>
          <a:stretch>
            <a:fillRect/>
          </a:stretch>
        </p:blipFill>
        <p:spPr bwMode="auto">
          <a:xfrm>
            <a:off x="11506200" y="6029325"/>
            <a:ext cx="685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EA2129"/>
          </a:solidFill>
          <a:effectLst>
            <a:outerShdw blurRad="152400" dist="114300" dir="2700000" algn="tl" rotWithShape="0">
              <a:prstClr val="black">
                <a:alpha val="31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A212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EA2129"/>
        </a:buClr>
        <a:buSzPct val="110000"/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1322388" y="752475"/>
            <a:ext cx="6434137" cy="7175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altLang="it-IT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Dipartimento Candidate Management</a:t>
            </a:r>
          </a:p>
        </p:txBody>
      </p:sp>
      <p:sp>
        <p:nvSpPr>
          <p:cNvPr id="6147" name="Sottotitolo 2"/>
          <p:cNvSpPr>
            <a:spLocks noGrp="1"/>
          </p:cNvSpPr>
          <p:nvPr>
            <p:ph type="subTitle" idx="1"/>
          </p:nvPr>
        </p:nvSpPr>
        <p:spPr>
          <a:xfrm>
            <a:off x="7970838" y="4143375"/>
            <a:ext cx="4221162" cy="800100"/>
          </a:xfrm>
        </p:spPr>
        <p:txBody>
          <a:bodyPr>
            <a:normAutofit fontScale="92500" lnSpcReduction="20000"/>
          </a:bodyPr>
          <a:lstStyle/>
          <a:p>
            <a:r>
              <a:rPr lang="it-IT" altLang="it-IT" sz="2700" b="1" i="1" dirty="0" smtClean="0"/>
              <a:t>Progetto  di Alternanza</a:t>
            </a:r>
          </a:p>
          <a:p>
            <a:r>
              <a:rPr lang="it-IT" altLang="it-IT" sz="2700" b="1" i="1" dirty="0" smtClean="0">
                <a:latin typeface="Calibri" panose="020F0502020204030204" pitchFamily="34" charset="0"/>
              </a:rPr>
              <a:t>Scuola-Lavoro – Modulo terze</a:t>
            </a:r>
            <a:endParaRPr lang="it-IT" altLang="it-IT" sz="27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 bwMode="auto">
          <a:xfrm>
            <a:off x="1860550" y="212725"/>
            <a:ext cx="10331450" cy="7477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it-IT" altLang="it-IT" dirty="0" smtClean="0">
                <a:effectLst/>
                <a:latin typeface="Calibri" panose="020F0502020204030204" pitchFamily="34" charset="0"/>
              </a:rPr>
              <a:t>PLAY THE JOB </a:t>
            </a:r>
            <a:r>
              <a:rPr lang="it-IT" altLang="it-IT" dirty="0">
                <a:effectLst/>
                <a:latin typeface="Calibri" panose="020F0502020204030204" pitchFamily="34" charset="0"/>
              </a:rPr>
              <a:t>– </a:t>
            </a:r>
            <a:r>
              <a:rPr lang="it-IT" altLang="it-IT" sz="3200" dirty="0">
                <a:effectLst/>
                <a:latin typeface="Calibri" panose="020F0502020204030204" pitchFamily="34" charset="0"/>
              </a:rPr>
              <a:t>il mercato del lavoro </a:t>
            </a:r>
            <a:r>
              <a:rPr lang="it-IT" altLang="it-IT" sz="3200" dirty="0" smtClean="0">
                <a:effectLst/>
                <a:latin typeface="Calibri" panose="020F0502020204030204" pitchFamily="34" charset="0"/>
              </a:rPr>
              <a:t>è un gioco da ragazzi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09716" y="1701958"/>
            <a:ext cx="1027962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 smtClean="0">
                <a:latin typeface="Calibri" panose="020F0502020204030204" pitchFamily="34" charset="0"/>
              </a:rPr>
              <a:t>Durata: 4 ore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 smtClean="0">
                <a:latin typeface="Calibri" panose="020F0502020204030204" pitchFamily="34" charset="0"/>
              </a:rPr>
              <a:t>Obiettivo: raccontare il mercato del lavoro attraverso la conoscenza delle organizzazioni complesse, gli ambiti professionali e la segmentazione. 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 smtClean="0">
                <a:latin typeface="Calibri" panose="020F0502020204030204" pitchFamily="34" charset="0"/>
              </a:rPr>
              <a:t>L’importanza delle soft </a:t>
            </a:r>
            <a:r>
              <a:rPr lang="it-IT" altLang="it-IT" sz="2400" dirty="0" err="1" smtClean="0">
                <a:latin typeface="Calibri" panose="020F0502020204030204" pitchFamily="34" charset="0"/>
              </a:rPr>
              <a:t>skill</a:t>
            </a:r>
            <a:r>
              <a:rPr lang="it-IT" altLang="it-IT" sz="2400" dirty="0" smtClean="0">
                <a:latin typeface="Calibri" panose="020F0502020204030204" pitchFamily="34" charset="0"/>
              </a:rPr>
              <a:t> e la loro influenza nei differenti settori lavorativi.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 smtClean="0">
                <a:latin typeface="Calibri" panose="020F0502020204030204" pitchFamily="34" charset="0"/>
              </a:rPr>
              <a:t>L’obiettivo è inoltre far acquisire consapevolezza sulle caratteristiche trasversali necessarie per ricoprire un ambito professionale.</a:t>
            </a:r>
            <a:endParaRPr lang="it-IT" altLang="it-IT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 smtClean="0">
                <a:latin typeface="Calibri" panose="020F0502020204030204" pitchFamily="34" charset="0"/>
              </a:rPr>
              <a:t>Lo strumento principale utilizzato per veicolare queste informazioni sarà il gioco. Il modulo inoltre prevedrà l’utilizzo di video e di momenti frontali. </a:t>
            </a:r>
            <a:endParaRPr lang="it-IT" altLang="it-IT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it-IT" sz="24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006737375"/>
              </p:ext>
            </p:extLst>
          </p:nvPr>
        </p:nvGraphicFramePr>
        <p:xfrm>
          <a:off x="703723" y="772319"/>
          <a:ext cx="11370290" cy="665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 bwMode="auto">
          <a:xfrm>
            <a:off x="1742563" y="212725"/>
            <a:ext cx="10331450" cy="74771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EA2129"/>
                </a:solidFill>
                <a:effectLst>
                  <a:outerShdw blurRad="152400" dist="114300" dir="2700000" algn="tl" rotWithShape="0">
                    <a:prstClr val="black">
                      <a:alpha val="31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A212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A212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A212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A212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A212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A212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A212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A212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dirty="0" smtClean="0">
                <a:effectLst/>
                <a:latin typeface="Calibri" panose="020F0502020204030204" pitchFamily="34" charset="0"/>
              </a:rPr>
              <a:t>PLAY THE JOB – </a:t>
            </a:r>
            <a:r>
              <a:rPr lang="it-IT" altLang="it-IT" sz="3200" dirty="0" smtClean="0">
                <a:effectLst/>
                <a:latin typeface="Calibri" panose="020F0502020204030204" pitchFamily="34" charset="0"/>
              </a:rPr>
              <a:t>il mercato del lavoro è un gioco da ragazzi</a:t>
            </a:r>
          </a:p>
        </p:txBody>
      </p:sp>
    </p:spTree>
    <p:extLst>
      <p:ext uri="{BB962C8B-B14F-4D97-AF65-F5344CB8AC3E}">
        <p14:creationId xmlns:p14="http://schemas.microsoft.com/office/powerpoint/2010/main" val="38341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giornata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081157452"/>
              </p:ext>
            </p:extLst>
          </p:nvPr>
        </p:nvGraphicFramePr>
        <p:xfrm>
          <a:off x="1473791" y="1317356"/>
          <a:ext cx="10180933" cy="447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3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8775" y="212483"/>
            <a:ext cx="10331450" cy="1290853"/>
          </a:xfrm>
        </p:spPr>
        <p:txBody>
          <a:bodyPr/>
          <a:lstStyle/>
          <a:p>
            <a:r>
              <a:rPr lang="it-IT" dirty="0" smtClean="0"/>
              <a:t>IL GIOCO - </a:t>
            </a:r>
            <a:r>
              <a:rPr lang="it-IT" dirty="0" smtClean="0">
                <a:effectLst/>
              </a:rPr>
              <a:t>THE </a:t>
            </a:r>
            <a:r>
              <a:rPr lang="it-IT" dirty="0">
                <a:effectLst/>
              </a:rPr>
              <a:t>DARK SIDE OF THE JOB … trova la strada giusta per il lavoro.</a:t>
            </a:r>
            <a:br>
              <a:rPr lang="it-IT" dirty="0">
                <a:effectLst/>
              </a:rPr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36496" y="1383809"/>
            <a:ext cx="11623729" cy="473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 sono due squadre che si sfideranno a chi trova prima la strada per uscire da una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rappresentata da un tabellone su cui ci sono stilizzate le varie organizzazioni, piccole medie grandi e alcune aree aziendali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MODELLO: Virtual Escape Game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OBIETTIVO FINALE: iniziare a far ragionare gli studenti su quello che sarà il loro futuro professionale. Farli pensare a quali sono le caratteristiche trasversali delle varie aree professionali e in quali si riconoscono maggiormente.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SCOPO DEL GIOCO: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Lo scopo del gioco è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trovare la via giusta per raggiungere l’uscita. Ci sono 4 GATE; ad ogni Gate corrisponde un’area aziendale (COMMERCIALE, PRODUZIONE, GESTIONE, R&amp;D). Per far aprire il GATE bisogna completare le 6 soft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caratterizzano quel ruolo.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ottenere i 6 tasselli è necessario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 rispondere a domande sul mercato del lavoro, sulle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</a:rPr>
              <a:t>skill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 (hard e soft) necessarie in alcune aree, bisognerà risolvere enigmi.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</a:rPr>
              <a:t>Il gioco è strutturato da 2 a 4 squadre: la prima che riesce ad aprire il GATE prescelto vince.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</a:rPr>
              <a:t>Ad ogni risposta corretta si conquistano dei punti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</a:rPr>
              <a:t>Durata del gioco 90 minuti a disposizione per trovare la via giusta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Debrief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classe: 30 minuti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9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sullo stesso lato 3"/>
          <p:cNvSpPr/>
          <p:nvPr/>
        </p:nvSpPr>
        <p:spPr>
          <a:xfrm rot="5400000">
            <a:off x="-444500" y="3035300"/>
            <a:ext cx="1905000" cy="1016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GATE 2</a:t>
            </a:r>
          </a:p>
          <a:p>
            <a:pPr algn="ctr"/>
            <a:r>
              <a:rPr lang="it-IT" dirty="0" smtClean="0"/>
              <a:t> AREA PRODUZIONE</a:t>
            </a:r>
            <a:endParaRPr lang="it-IT" dirty="0"/>
          </a:p>
        </p:txBody>
      </p:sp>
      <p:sp>
        <p:nvSpPr>
          <p:cNvPr id="5" name="Rettangolo con angoli arrotondati sullo stesso lato 4"/>
          <p:cNvSpPr/>
          <p:nvPr/>
        </p:nvSpPr>
        <p:spPr>
          <a:xfrm>
            <a:off x="4686300" y="5842000"/>
            <a:ext cx="1905000" cy="1016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GATE 3</a:t>
            </a:r>
          </a:p>
          <a:p>
            <a:pPr algn="ctr"/>
            <a:r>
              <a:rPr lang="it-IT" dirty="0" smtClean="0"/>
              <a:t>AREA GESTIONE</a:t>
            </a:r>
            <a:endParaRPr lang="it-IT" dirty="0"/>
          </a:p>
        </p:txBody>
      </p:sp>
      <p:sp>
        <p:nvSpPr>
          <p:cNvPr id="6" name="Rettangolo con angoli arrotondati sullo stesso lato 5"/>
          <p:cNvSpPr/>
          <p:nvPr/>
        </p:nvSpPr>
        <p:spPr>
          <a:xfrm rot="16200000">
            <a:off x="10731500" y="3035300"/>
            <a:ext cx="1905000" cy="1016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GATE 4</a:t>
            </a:r>
          </a:p>
          <a:p>
            <a:pPr algn="ctr"/>
            <a:r>
              <a:rPr lang="it-IT" dirty="0" smtClean="0"/>
              <a:t>AREA R&amp;D</a:t>
            </a:r>
            <a:endParaRPr lang="it-IT" dirty="0"/>
          </a:p>
        </p:txBody>
      </p:sp>
      <p:sp>
        <p:nvSpPr>
          <p:cNvPr id="7" name="Rettangolo con angoli arrotondati sullo stesso lato 6"/>
          <p:cNvSpPr/>
          <p:nvPr/>
        </p:nvSpPr>
        <p:spPr>
          <a:xfrm rot="10800000">
            <a:off x="4686300" y="0"/>
            <a:ext cx="1905000" cy="1016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GATE 1</a:t>
            </a:r>
          </a:p>
          <a:p>
            <a:pPr algn="ctr"/>
            <a:r>
              <a:rPr lang="it-IT" dirty="0" smtClean="0"/>
              <a:t> AREA COMMERCIALE </a:t>
            </a:r>
            <a:endParaRPr lang="it-IT" dirty="0"/>
          </a:p>
        </p:txBody>
      </p:sp>
      <p:pic>
        <p:nvPicPr>
          <p:cNvPr id="1032" name="Picture 8" descr="http://www.patafisica.it/wp-content/uploads/2013/03/spirale_patafisic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95" y="879195"/>
            <a:ext cx="7329268" cy="50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omps.canstockphoto.it/can-stock-photo_csp29254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r="32614" b="68268"/>
          <a:stretch/>
        </p:blipFill>
        <p:spPr bwMode="auto">
          <a:xfrm>
            <a:off x="6183553" y="3161714"/>
            <a:ext cx="332104" cy="3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gendadimilano.com/gif/businessma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62" y="2950698"/>
            <a:ext cx="628158" cy="5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300" y="4245512"/>
            <a:ext cx="502810" cy="500575"/>
          </a:xfrm>
          <a:prstGeom prst="rect">
            <a:avLst/>
          </a:prstGeom>
        </p:spPr>
      </p:pic>
      <p:pic>
        <p:nvPicPr>
          <p:cNvPr id="1038" name="Picture 14" descr="http://www.vallvi.com/wordpress/wp-content/uploads/2014/09/Stick_Figure_r_d_504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9" y="2631243"/>
            <a:ext cx="48615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915" y="4839439"/>
            <a:ext cx="612824" cy="32716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8"/>
          <a:srcRect b="16247"/>
          <a:stretch/>
        </p:blipFill>
        <p:spPr>
          <a:xfrm>
            <a:off x="4686300" y="1439757"/>
            <a:ext cx="727838" cy="475189"/>
          </a:xfrm>
          <a:prstGeom prst="rect">
            <a:avLst/>
          </a:prstGeom>
        </p:spPr>
      </p:pic>
      <p:pic>
        <p:nvPicPr>
          <p:cNvPr id="1040" name="Picture 16" descr="https://upload.wikimedia.org/wikipedia/commons/thumb/b/b5/Adecco_Logo.svg/200px-Adecco_Logo.svg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/>
          <a:stretch/>
        </p:blipFill>
        <p:spPr bwMode="auto">
          <a:xfrm rot="19463795">
            <a:off x="63501" y="554607"/>
            <a:ext cx="1905000" cy="6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https://upload.wikimedia.org/wikipedia/commons/thumb/b/b5/Adecco_Logo.svg/200px-Adecco_Logo.svg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/>
          <a:stretch/>
        </p:blipFill>
        <p:spPr bwMode="auto">
          <a:xfrm rot="8139746">
            <a:off x="10331389" y="5560964"/>
            <a:ext cx="1905000" cy="6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s://upload.wikimedia.org/wikipedia/commons/thumb/b/b5/Adecco_Logo.svg/200px-Adecco_Logo.svg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/>
          <a:stretch/>
        </p:blipFill>
        <p:spPr bwMode="auto">
          <a:xfrm rot="2321925">
            <a:off x="10275994" y="531259"/>
            <a:ext cx="1905000" cy="6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ttps://upload.wikimedia.org/wikipedia/commons/thumb/b/b5/Adecco_Logo.svg/200px-Adecco_Logo.svg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/>
          <a:stretch/>
        </p:blipFill>
        <p:spPr bwMode="auto">
          <a:xfrm rot="13782871">
            <a:off x="-89011" y="5614912"/>
            <a:ext cx="1905000" cy="6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79412" y="486513"/>
            <a:ext cx="246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Il tabellone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28496</TotalTime>
  <Words>465</Words>
  <Application>Microsoft Office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Ｐゴシック</vt:lpstr>
      <vt:lpstr>Times New Roman</vt:lpstr>
      <vt:lpstr>Tema di Office</vt:lpstr>
      <vt:lpstr>1_Tema di Office</vt:lpstr>
      <vt:lpstr>Dipartimento Candidate Management</vt:lpstr>
      <vt:lpstr>PLAY THE JOB – il mercato del lavoro è un gioco da ragazzi</vt:lpstr>
      <vt:lpstr>Presentazione standard di PowerPoint</vt:lpstr>
      <vt:lpstr>La giornata</vt:lpstr>
      <vt:lpstr>IL GIOCO - THE DARK SIDE OF THE JOB … trova la strada giusta per il lavoro.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Bruno Bozza</dc:creator>
  <cp:lastModifiedBy>Lorenzo Biffi</cp:lastModifiedBy>
  <cp:revision>343</cp:revision>
  <cp:lastPrinted>2015-12-15T10:49:50Z</cp:lastPrinted>
  <dcterms:created xsi:type="dcterms:W3CDTF">2015-01-29T17:52:34Z</dcterms:created>
  <dcterms:modified xsi:type="dcterms:W3CDTF">2016-02-04T20:56:32Z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0x010100CD563F643BF0A74A8E6C3BCD7C558CDC</vt:lpwstr>
  </property>
</Properties>
</file>